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2" r:id="rId5"/>
  </p:sldMasterIdLst>
  <p:notesMasterIdLst>
    <p:notesMasterId r:id="rId43"/>
  </p:notesMasterIdLst>
  <p:handoutMasterIdLst>
    <p:handoutMasterId r:id="rId44"/>
  </p:handoutMasterIdLst>
  <p:sldIdLst>
    <p:sldId id="360" r:id="rId6"/>
    <p:sldId id="338" r:id="rId7"/>
    <p:sldId id="339" r:id="rId8"/>
    <p:sldId id="340" r:id="rId9"/>
    <p:sldId id="341" r:id="rId10"/>
    <p:sldId id="342" r:id="rId11"/>
    <p:sldId id="343" r:id="rId12"/>
    <p:sldId id="344" r:id="rId13"/>
    <p:sldId id="346" r:id="rId14"/>
    <p:sldId id="352" r:id="rId15"/>
    <p:sldId id="359" r:id="rId16"/>
    <p:sldId id="364" r:id="rId17"/>
    <p:sldId id="361" r:id="rId18"/>
    <p:sldId id="355" r:id="rId19"/>
    <p:sldId id="367" r:id="rId20"/>
    <p:sldId id="347" r:id="rId21"/>
    <p:sldId id="353" r:id="rId22"/>
    <p:sldId id="354" r:id="rId23"/>
    <p:sldId id="365" r:id="rId24"/>
    <p:sldId id="348" r:id="rId25"/>
    <p:sldId id="356" r:id="rId26"/>
    <p:sldId id="357" r:id="rId27"/>
    <p:sldId id="358" r:id="rId28"/>
    <p:sldId id="349" r:id="rId29"/>
    <p:sldId id="351" r:id="rId30"/>
    <p:sldId id="363" r:id="rId31"/>
    <p:sldId id="362" r:id="rId32"/>
    <p:sldId id="366" r:id="rId33"/>
    <p:sldId id="350" r:id="rId34"/>
    <p:sldId id="368" r:id="rId35"/>
    <p:sldId id="369" r:id="rId36"/>
    <p:sldId id="370" r:id="rId37"/>
    <p:sldId id="371" r:id="rId38"/>
    <p:sldId id="372" r:id="rId39"/>
    <p:sldId id="374" r:id="rId40"/>
    <p:sldId id="373" r:id="rId41"/>
    <p:sldId id="336"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savan, Vinod" initials="VK" lastIdx="2" clrIdx="0">
    <p:extLst>
      <p:ext uri="{19B8F6BF-5375-455C-9EA6-DF929625EA0E}">
        <p15:presenceInfo xmlns:p15="http://schemas.microsoft.com/office/powerpoint/2012/main" userId="Kesavan, Vinod" providerId="None"/>
      </p:ext>
    </p:extLst>
  </p:cmAuthor>
  <p:cmAuthor id="2" name="Neumann, Richard" initials="RN" lastIdx="4" clrIdx="1">
    <p:extLst>
      <p:ext uri="{19B8F6BF-5375-455C-9EA6-DF929625EA0E}">
        <p15:presenceInfo xmlns:p15="http://schemas.microsoft.com/office/powerpoint/2012/main" userId="Neumann, Rich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EC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6980" autoAdjust="0"/>
    <p:restoredTop sz="96433" autoAdjust="0"/>
  </p:normalViewPr>
  <p:slideViewPr>
    <p:cSldViewPr snapToGrid="0">
      <p:cViewPr varScale="1">
        <p:scale>
          <a:sx n="111" d="100"/>
          <a:sy n="111" d="100"/>
        </p:scale>
        <p:origin x="147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68"/>
    </p:cViewPr>
  </p:sorterViewPr>
  <p:notesViewPr>
    <p:cSldViewPr snapToGrid="0">
      <p:cViewPr varScale="1">
        <p:scale>
          <a:sx n="88" d="100"/>
          <a:sy n="88" d="100"/>
        </p:scale>
        <p:origin x="378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8476" cy="466576"/>
          </a:xfrm>
          <a:prstGeom prst="rect">
            <a:avLst/>
          </a:prstGeom>
        </p:spPr>
        <p:txBody>
          <a:bodyPr vert="horz" lIns="91228" tIns="45615" rIns="91228" bIns="45615" rtlCol="0"/>
          <a:lstStyle>
            <a:lvl1pPr algn="l">
              <a:defRPr sz="1100"/>
            </a:lvl1pPr>
          </a:lstStyle>
          <a:p>
            <a:endParaRPr lang="en-US"/>
          </a:p>
        </p:txBody>
      </p:sp>
      <p:sp>
        <p:nvSpPr>
          <p:cNvPr id="3" name="Date Placeholder 2"/>
          <p:cNvSpPr>
            <a:spLocks noGrp="1"/>
          </p:cNvSpPr>
          <p:nvPr>
            <p:ph type="dt" sz="quarter" idx="1"/>
          </p:nvPr>
        </p:nvSpPr>
        <p:spPr>
          <a:xfrm>
            <a:off x="3970339" y="3"/>
            <a:ext cx="3038476" cy="466576"/>
          </a:xfrm>
          <a:prstGeom prst="rect">
            <a:avLst/>
          </a:prstGeom>
        </p:spPr>
        <p:txBody>
          <a:bodyPr vert="horz" lIns="91228" tIns="45615" rIns="91228" bIns="45615" rtlCol="0"/>
          <a:lstStyle>
            <a:lvl1pPr algn="r">
              <a:defRPr sz="1100"/>
            </a:lvl1pPr>
          </a:lstStyle>
          <a:p>
            <a:fld id="{077FA643-F334-422D-9B14-BCCFED753E5A}" type="datetimeFigureOut">
              <a:rPr lang="en-US" smtClean="0"/>
              <a:t>7/12/2021</a:t>
            </a:fld>
            <a:endParaRPr lang="en-US"/>
          </a:p>
        </p:txBody>
      </p:sp>
      <p:sp>
        <p:nvSpPr>
          <p:cNvPr id="4" name="Footer Placeholder 3"/>
          <p:cNvSpPr>
            <a:spLocks noGrp="1"/>
          </p:cNvSpPr>
          <p:nvPr>
            <p:ph type="ftr" sz="quarter" idx="2"/>
          </p:nvPr>
        </p:nvSpPr>
        <p:spPr>
          <a:xfrm>
            <a:off x="0" y="8829824"/>
            <a:ext cx="3038476" cy="466576"/>
          </a:xfrm>
          <a:prstGeom prst="rect">
            <a:avLst/>
          </a:prstGeom>
        </p:spPr>
        <p:txBody>
          <a:bodyPr vert="horz" lIns="91228" tIns="45615" rIns="91228" bIns="45615" rtlCol="0" anchor="b"/>
          <a:lstStyle>
            <a:lvl1pPr algn="l">
              <a:defRPr sz="1100"/>
            </a:lvl1pPr>
          </a:lstStyle>
          <a:p>
            <a:endParaRPr lang="en-US"/>
          </a:p>
        </p:txBody>
      </p:sp>
      <p:sp>
        <p:nvSpPr>
          <p:cNvPr id="5" name="Slide Number Placeholder 4"/>
          <p:cNvSpPr>
            <a:spLocks noGrp="1"/>
          </p:cNvSpPr>
          <p:nvPr>
            <p:ph type="sldNum" sz="quarter" idx="3"/>
          </p:nvPr>
        </p:nvSpPr>
        <p:spPr>
          <a:xfrm>
            <a:off x="3970339" y="8829824"/>
            <a:ext cx="3038476" cy="466576"/>
          </a:xfrm>
          <a:prstGeom prst="rect">
            <a:avLst/>
          </a:prstGeom>
        </p:spPr>
        <p:txBody>
          <a:bodyPr vert="horz" lIns="91228" tIns="45615" rIns="91228" bIns="45615" rtlCol="0" anchor="b"/>
          <a:lstStyle>
            <a:lvl1pPr algn="r">
              <a:defRPr sz="1100"/>
            </a:lvl1pPr>
          </a:lstStyle>
          <a:p>
            <a:fld id="{13D032B7-6EDC-43A7-B356-C44FF0C4AA98}" type="slidenum">
              <a:rPr lang="en-US" smtClean="0"/>
              <a:t>‹#›</a:t>
            </a:fld>
            <a:endParaRPr lang="en-US"/>
          </a:p>
        </p:txBody>
      </p:sp>
    </p:spTree>
    <p:extLst>
      <p:ext uri="{BB962C8B-B14F-4D97-AF65-F5344CB8AC3E}">
        <p14:creationId xmlns:p14="http://schemas.microsoft.com/office/powerpoint/2010/main" val="1993435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0703" tIns="45351" rIns="90703" bIns="45351" rtlCol="0"/>
          <a:lstStyle>
            <a:lvl1pPr algn="l">
              <a:defRPr sz="1100"/>
            </a:lvl1pPr>
          </a:lstStyle>
          <a:p>
            <a:endParaRPr lang="en-US"/>
          </a:p>
        </p:txBody>
      </p:sp>
      <p:sp>
        <p:nvSpPr>
          <p:cNvPr id="3" name="Date Placeholder 2"/>
          <p:cNvSpPr>
            <a:spLocks noGrp="1"/>
          </p:cNvSpPr>
          <p:nvPr>
            <p:ph type="dt" idx="1"/>
          </p:nvPr>
        </p:nvSpPr>
        <p:spPr>
          <a:xfrm>
            <a:off x="3970940" y="1"/>
            <a:ext cx="3037840" cy="466434"/>
          </a:xfrm>
          <a:prstGeom prst="rect">
            <a:avLst/>
          </a:prstGeom>
        </p:spPr>
        <p:txBody>
          <a:bodyPr vert="horz" lIns="90703" tIns="45351" rIns="90703" bIns="45351" rtlCol="0"/>
          <a:lstStyle>
            <a:lvl1pPr algn="r">
              <a:defRPr sz="1100"/>
            </a:lvl1pPr>
          </a:lstStyle>
          <a:p>
            <a:fld id="{AF810C2F-81AF-4B5C-B73A-FF4D6C74CCA2}" type="datetimeFigureOut">
              <a:rPr lang="en-US" smtClean="0"/>
              <a:t>7/12/2021</a:t>
            </a:fld>
            <a:endParaRPr lang="en-US"/>
          </a:p>
        </p:txBody>
      </p:sp>
      <p:sp>
        <p:nvSpPr>
          <p:cNvPr id="4" name="Slide Image Placeholder 3"/>
          <p:cNvSpPr>
            <a:spLocks noGrp="1" noRot="1" noChangeAspect="1"/>
          </p:cNvSpPr>
          <p:nvPr>
            <p:ph type="sldImg" idx="2"/>
          </p:nvPr>
        </p:nvSpPr>
        <p:spPr>
          <a:xfrm>
            <a:off x="720725" y="1160463"/>
            <a:ext cx="5568950" cy="3133725"/>
          </a:xfrm>
          <a:prstGeom prst="rect">
            <a:avLst/>
          </a:prstGeom>
          <a:noFill/>
          <a:ln w="12700">
            <a:solidFill>
              <a:prstClr val="black"/>
            </a:solidFill>
          </a:ln>
        </p:spPr>
        <p:txBody>
          <a:bodyPr vert="horz" lIns="90703" tIns="45351" rIns="90703" bIns="45351" rtlCol="0" anchor="ctr"/>
          <a:lstStyle/>
          <a:p>
            <a:endParaRPr lang="en-US"/>
          </a:p>
        </p:txBody>
      </p:sp>
      <p:sp>
        <p:nvSpPr>
          <p:cNvPr id="5" name="Notes Placeholder 4"/>
          <p:cNvSpPr>
            <a:spLocks noGrp="1"/>
          </p:cNvSpPr>
          <p:nvPr>
            <p:ph type="body" sz="quarter" idx="3"/>
          </p:nvPr>
        </p:nvSpPr>
        <p:spPr>
          <a:xfrm>
            <a:off x="701040" y="4473900"/>
            <a:ext cx="5608320" cy="3660458"/>
          </a:xfrm>
          <a:prstGeom prst="rect">
            <a:avLst/>
          </a:prstGeom>
        </p:spPr>
        <p:txBody>
          <a:bodyPr vert="horz" lIns="90703" tIns="45351" rIns="90703" bIns="453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70"/>
            <a:ext cx="3037840" cy="466432"/>
          </a:xfrm>
          <a:prstGeom prst="rect">
            <a:avLst/>
          </a:prstGeom>
        </p:spPr>
        <p:txBody>
          <a:bodyPr vert="horz" lIns="90703" tIns="45351" rIns="90703" bIns="45351" rtlCol="0" anchor="b"/>
          <a:lstStyle>
            <a:lvl1pPr algn="l">
              <a:defRPr sz="1100"/>
            </a:lvl1pPr>
          </a:lstStyle>
          <a:p>
            <a:endParaRPr lang="en-US"/>
          </a:p>
        </p:txBody>
      </p:sp>
      <p:sp>
        <p:nvSpPr>
          <p:cNvPr id="7" name="Slide Number Placeholder 6"/>
          <p:cNvSpPr>
            <a:spLocks noGrp="1"/>
          </p:cNvSpPr>
          <p:nvPr>
            <p:ph type="sldNum" sz="quarter" idx="5"/>
          </p:nvPr>
        </p:nvSpPr>
        <p:spPr>
          <a:xfrm>
            <a:off x="3970940" y="8829970"/>
            <a:ext cx="3037840" cy="466432"/>
          </a:xfrm>
          <a:prstGeom prst="rect">
            <a:avLst/>
          </a:prstGeom>
        </p:spPr>
        <p:txBody>
          <a:bodyPr vert="horz" lIns="90703" tIns="45351" rIns="90703" bIns="45351" rtlCol="0" anchor="b"/>
          <a:lstStyle>
            <a:lvl1pPr algn="r">
              <a:defRPr sz="1100"/>
            </a:lvl1pPr>
          </a:lstStyle>
          <a:p>
            <a:fld id="{F8FD9AC7-DA5F-47AF-B3A7-AAD7B149B2BD}" type="slidenum">
              <a:rPr lang="en-US" smtClean="0"/>
              <a:t>‹#›</a:t>
            </a:fld>
            <a:endParaRPr lang="en-US"/>
          </a:p>
        </p:txBody>
      </p:sp>
    </p:spTree>
    <p:extLst>
      <p:ext uri="{BB962C8B-B14F-4D97-AF65-F5344CB8AC3E}">
        <p14:creationId xmlns:p14="http://schemas.microsoft.com/office/powerpoint/2010/main" val="40932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D9AC7-DA5F-47AF-B3A7-AAD7B149B2BD}" type="slidenum">
              <a:rPr lang="en-US" smtClean="0"/>
              <a:t>1</a:t>
            </a:fld>
            <a:endParaRPr lang="en-US"/>
          </a:p>
        </p:txBody>
      </p:sp>
    </p:spTree>
    <p:extLst>
      <p:ext uri="{BB962C8B-B14F-4D97-AF65-F5344CB8AC3E}">
        <p14:creationId xmlns:p14="http://schemas.microsoft.com/office/powerpoint/2010/main" val="3781779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10</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85376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11</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54975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12</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153939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13</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35523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14</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10247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15</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120426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16</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470002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17</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663487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18</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84712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19</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187545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44389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20</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6303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21</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159208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22</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8244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23</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4161196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24</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25849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25</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35360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26</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223720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27</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704434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28</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838200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29</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5753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154437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30</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993007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31</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1767999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32</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613390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33</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525348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34</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49156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35</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86195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36</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047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4</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4162007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5</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400061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6</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426270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7</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992936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8</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318891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9</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641817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781051" y="774700"/>
            <a:ext cx="10629900" cy="4795838"/>
          </a:xfrm>
          <a:prstGeom prst="rect">
            <a:avLst/>
          </a:prstGeom>
          <a:solidFill>
            <a:schemeClr val="bg1"/>
          </a:solidFill>
          <a:ln w="12700" algn="ctr">
            <a:solidFill>
              <a:schemeClr val="accent1"/>
            </a:solidFill>
            <a:miter lim="800000"/>
            <a:headEnd/>
            <a:tailEnd/>
          </a:ln>
          <a:effectLst/>
        </p:spPr>
        <p:txBody>
          <a:bodyPr lIns="90000" tIns="90000" rIns="90000" bIns="90000" anchor="ctr"/>
          <a:lstStyle/>
          <a:p>
            <a:pPr marL="119063" indent="-119063" eaLnBrk="0" fontAlgn="base" hangingPunct="0">
              <a:spcBef>
                <a:spcPct val="50000"/>
              </a:spcBef>
              <a:spcAft>
                <a:spcPct val="0"/>
              </a:spcAft>
              <a:defRPr/>
            </a:pPr>
            <a:endParaRPr lang="en-GB" sz="1100" b="1" dirty="0">
              <a:solidFill>
                <a:prstClr val="black"/>
              </a:solidFill>
              <a:cs typeface="Arial" charset="0"/>
            </a:endParaRPr>
          </a:p>
        </p:txBody>
      </p:sp>
      <p:pic>
        <p:nvPicPr>
          <p:cNvPr id="5" name="Picture 5" descr="LLP logo with big space copy"/>
          <p:cNvPicPr>
            <a:picLocks noChangeAspect="1" noChangeArrowheads="1"/>
          </p:cNvPicPr>
          <p:nvPr/>
        </p:nvPicPr>
        <p:blipFill>
          <a:blip r:embed="rId2" cstate="print">
            <a:clrChange>
              <a:clrFrom>
                <a:srgbClr val="FFFFFF"/>
              </a:clrFrom>
              <a:clrTo>
                <a:srgbClr val="FFFFFF">
                  <a:alpha val="0"/>
                </a:srgbClr>
              </a:clrTo>
            </a:clrChange>
          </a:blip>
          <a:srcRect l="995" t="1778" b="59770"/>
          <a:stretch>
            <a:fillRect/>
          </a:stretch>
        </p:blipFill>
        <p:spPr bwMode="gray">
          <a:xfrm>
            <a:off x="1193801" y="6026150"/>
            <a:ext cx="1926167" cy="274638"/>
          </a:xfrm>
          <a:prstGeom prst="rect">
            <a:avLst/>
          </a:prstGeom>
          <a:noFill/>
          <a:ln w="9525">
            <a:noFill/>
            <a:miter lim="800000"/>
            <a:headEnd/>
            <a:tailEnd/>
          </a:ln>
        </p:spPr>
      </p:pic>
      <p:sp>
        <p:nvSpPr>
          <p:cNvPr id="6" name="Text Box 9"/>
          <p:cNvSpPr txBox="1">
            <a:spLocks noChangeArrowheads="1"/>
          </p:cNvSpPr>
          <p:nvPr/>
        </p:nvSpPr>
        <p:spPr bwMode="gray">
          <a:xfrm>
            <a:off x="1189567" y="4756151"/>
            <a:ext cx="1601400" cy="203133"/>
          </a:xfrm>
          <a:prstGeom prst="rect">
            <a:avLst/>
          </a:prstGeom>
          <a:noFill/>
          <a:ln w="12700" cap="rnd" algn="ctr">
            <a:noFill/>
            <a:miter lim="800000"/>
            <a:headEnd/>
            <a:tailEnd/>
          </a:ln>
          <a:effectLst/>
        </p:spPr>
        <p:txBody>
          <a:bodyPr wrap="none" lIns="0" tIns="0" rIns="0" bIns="0">
            <a:spAutoFit/>
          </a:bodyPr>
          <a:lstStyle/>
          <a:p>
            <a:pPr eaLnBrk="0" fontAlgn="base" hangingPunct="0">
              <a:lnSpc>
                <a:spcPct val="110000"/>
              </a:lnSpc>
              <a:spcBef>
                <a:spcPct val="0"/>
              </a:spcBef>
              <a:spcAft>
                <a:spcPct val="0"/>
              </a:spcAft>
              <a:defRPr/>
            </a:pPr>
            <a:r>
              <a:rPr lang="en-GB" sz="1200" dirty="0">
                <a:solidFill>
                  <a:prstClr val="black"/>
                </a:solidFill>
                <a:cs typeface="Arial" charset="0"/>
              </a:rPr>
              <a:t>Deloitte Consulting LLP</a:t>
            </a:r>
          </a:p>
        </p:txBody>
      </p:sp>
      <p:sp>
        <p:nvSpPr>
          <p:cNvPr id="3700739" name="Rectangle 3"/>
          <p:cNvSpPr>
            <a:spLocks noGrp="1" noChangeArrowheads="1"/>
          </p:cNvSpPr>
          <p:nvPr>
            <p:ph type="ctrTitle" sz="quarter"/>
          </p:nvPr>
        </p:nvSpPr>
        <p:spPr>
          <a:xfrm>
            <a:off x="1189567" y="2848422"/>
            <a:ext cx="8775700" cy="282129"/>
          </a:xfrm>
        </p:spPr>
        <p:txBody>
          <a:bodyPr/>
          <a:lstStyle>
            <a:lvl1pPr>
              <a:lnSpc>
                <a:spcPts val="2200"/>
              </a:lnSpc>
              <a:spcBef>
                <a:spcPct val="100000"/>
              </a:spcBef>
              <a:buClr>
                <a:schemeClr val="tx2"/>
              </a:buClr>
              <a:buSzPct val="85000"/>
              <a:buFont typeface="Wingdings" pitchFamily="2" charset="2"/>
              <a:buNone/>
              <a:defRPr sz="1800"/>
            </a:lvl1pPr>
          </a:lstStyle>
          <a:p>
            <a:r>
              <a:rPr lang="en-US" dirty="0"/>
              <a:t>Click to edit Master title style</a:t>
            </a:r>
          </a:p>
        </p:txBody>
      </p:sp>
      <p:sp>
        <p:nvSpPr>
          <p:cNvPr id="3700740" name="Rectangle 4"/>
          <p:cNvSpPr>
            <a:spLocks noGrp="1" noChangeArrowheads="1"/>
          </p:cNvSpPr>
          <p:nvPr>
            <p:ph type="subTitle" sz="quarter" idx="1"/>
          </p:nvPr>
        </p:nvSpPr>
        <p:spPr>
          <a:xfrm>
            <a:off x="1189568" y="3402014"/>
            <a:ext cx="8777817" cy="439737"/>
          </a:xfrm>
          <a:ln/>
        </p:spPr>
        <p:txBody>
          <a:bodyPr/>
          <a:lstStyle>
            <a:lvl1pPr>
              <a:lnSpc>
                <a:spcPts val="1600"/>
              </a:lnSpc>
              <a:spcBef>
                <a:spcPct val="15000"/>
              </a:spcBef>
              <a:buClrTx/>
              <a:buNone/>
              <a:defRPr sz="1400" b="1"/>
            </a:lvl1pPr>
          </a:lstStyle>
          <a:p>
            <a:r>
              <a:rPr lang="en-US" dirty="0"/>
              <a:t>Click to edit Master subtitle style</a:t>
            </a:r>
          </a:p>
        </p:txBody>
      </p:sp>
    </p:spTree>
    <p:extLst>
      <p:ext uri="{BB962C8B-B14F-4D97-AF65-F5344CB8AC3E}">
        <p14:creationId xmlns:p14="http://schemas.microsoft.com/office/powerpoint/2010/main" val="357314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es - 3x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4340352" y="1399032"/>
            <a:ext cx="3474720"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3474720" cy="4892040"/>
          </a:xfrm>
        </p:spPr>
        <p:txBody>
          <a:bodyPr/>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6"/>
          </p:nvPr>
        </p:nvSpPr>
        <p:spPr>
          <a:xfrm>
            <a:off x="8168640" y="1399032"/>
            <a:ext cx="3474720"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93207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oxe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776248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oxes - 3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4340352"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8168640"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4340352"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5" name="Text Placeholder 15"/>
          <p:cNvSpPr>
            <a:spLocks noGrp="1"/>
          </p:cNvSpPr>
          <p:nvPr>
            <p:ph type="body" sz="quarter" idx="25"/>
          </p:nvPr>
        </p:nvSpPr>
        <p:spPr>
          <a:xfrm>
            <a:off x="8168640"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148082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8666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996630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points - 5 points 2 columns/poi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620256"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620256"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3" name="Text Placeholder 15"/>
          <p:cNvSpPr>
            <a:spLocks noGrp="1"/>
          </p:cNvSpPr>
          <p:nvPr>
            <p:ph type="body" sz="quarter" idx="23"/>
          </p:nvPr>
        </p:nvSpPr>
        <p:spPr>
          <a:xfrm>
            <a:off x="1060704"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8" name="Text Placeholder 15"/>
          <p:cNvSpPr>
            <a:spLocks noGrp="1"/>
          </p:cNvSpPr>
          <p:nvPr>
            <p:ph type="body" sz="quarter" idx="25"/>
          </p:nvPr>
        </p:nvSpPr>
        <p:spPr>
          <a:xfrm>
            <a:off x="1060704"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1" name="Text Placeholder 15"/>
          <p:cNvSpPr>
            <a:spLocks noGrp="1"/>
          </p:cNvSpPr>
          <p:nvPr>
            <p:ph type="body" sz="quarter" idx="27"/>
          </p:nvPr>
        </p:nvSpPr>
        <p:spPr>
          <a:xfrm>
            <a:off x="6620256"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4" name="Text Placeholder 15"/>
          <p:cNvSpPr>
            <a:spLocks noGrp="1"/>
          </p:cNvSpPr>
          <p:nvPr>
            <p:ph type="body" sz="quarter" idx="29"/>
          </p:nvPr>
        </p:nvSpPr>
        <p:spPr>
          <a:xfrm>
            <a:off x="6620256"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7" name="Text Placeholder 15"/>
          <p:cNvSpPr>
            <a:spLocks noGrp="1"/>
          </p:cNvSpPr>
          <p:nvPr>
            <p:ph type="body" sz="quarter" idx="31"/>
          </p:nvPr>
        </p:nvSpPr>
        <p:spPr>
          <a:xfrm>
            <a:off x="6620256"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697027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oints - 5 points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8519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8519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2149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utlined in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332841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1" name="Text Placeholder 15"/>
          <p:cNvSpPr>
            <a:spLocks noGrp="1"/>
          </p:cNvSpPr>
          <p:nvPr>
            <p:ph type="body" sz="quarter" idx="15"/>
          </p:nvPr>
        </p:nvSpPr>
        <p:spPr>
          <a:xfrm>
            <a:off x="613257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7"/>
          </p:nvPr>
        </p:nvSpPr>
        <p:spPr>
          <a:xfrm>
            <a:off x="893673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669499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vrons with text box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324307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594969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25"/>
          </p:nvPr>
        </p:nvSpPr>
        <p:spPr>
          <a:xfrm>
            <a:off x="866851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7908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5"/>
          </p:nvPr>
        </p:nvSpPr>
        <p:spPr>
          <a:xfrm>
            <a:off x="6315456" y="1399032"/>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006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rief Prefatory text">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9" name="Text Placeholder 8"/>
          <p:cNvSpPr>
            <a:spLocks noGrp="1"/>
          </p:cNvSpPr>
          <p:nvPr>
            <p:ph type="body" sz="quarter" idx="10"/>
          </p:nvPr>
        </p:nvSpPr>
        <p:spPr>
          <a:xfrm>
            <a:off x="2328672" y="2368296"/>
            <a:ext cx="7510272" cy="2487168"/>
          </a:xfrm>
        </p:spPr>
        <p:txBody>
          <a:bodyPr tIns="73152" bIns="73152"/>
          <a:lstStyle>
            <a:lvl1pPr eaLnBrk="1" hangingPunct="1">
              <a:spcBef>
                <a:spcPct val="80000"/>
              </a:spcBef>
              <a:buClr>
                <a:schemeClr val="tx1"/>
              </a:buClr>
              <a:buSzPct val="80000"/>
              <a:buFont typeface="Wingdings" pitchFamily="2" charset="2"/>
              <a:buNone/>
              <a:defRPr/>
            </a:lvl1pPr>
            <a:lvl5pPr>
              <a:buNone/>
              <a:defRPr/>
            </a:lvl5pPr>
          </a:lstStyle>
          <a:p>
            <a:endParaRPr lang="en-US" dirty="0"/>
          </a:p>
        </p:txBody>
      </p:sp>
    </p:spTree>
    <p:extLst>
      <p:ext uri="{BB962C8B-B14F-4D97-AF65-F5344CB8AC3E}">
        <p14:creationId xmlns:p14="http://schemas.microsoft.com/office/powerpoint/2010/main" val="940577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 3/slid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5" name="Text Placeholder 15"/>
          <p:cNvSpPr>
            <a:spLocks noGrp="1"/>
          </p:cNvSpPr>
          <p:nvPr>
            <p:ph type="body" sz="quarter" idx="19"/>
          </p:nvPr>
        </p:nvSpPr>
        <p:spPr>
          <a:xfrm>
            <a:off x="4346448"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8168640"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554655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s - 2/slide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63154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092771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7"/>
          </p:nvPr>
        </p:nvSpPr>
        <p:spPr>
          <a:xfrm>
            <a:off x="524256" y="1709928"/>
            <a:ext cx="4047744" cy="4434840"/>
          </a:xfrm>
        </p:spPr>
        <p:txBody>
          <a:bodyPr/>
          <a:lstStyle>
            <a:lvl1pPr marL="0" indent="0">
              <a:lnSpc>
                <a:spcPct val="106000"/>
              </a:lnSpc>
              <a:spcBef>
                <a:spcPts val="1056"/>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3438385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chelangel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639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helangelo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5"/>
          <p:cNvSpPr>
            <a:spLocks noGrp="1"/>
          </p:cNvSpPr>
          <p:nvPr>
            <p:ph type="body" sz="quarter" idx="24"/>
          </p:nvPr>
        </p:nvSpPr>
        <p:spPr>
          <a:xfrm>
            <a:off x="6315456" y="1152144"/>
            <a:ext cx="5352288" cy="51389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73671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umes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390953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um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6" name="Text Placeholder 15"/>
          <p:cNvSpPr>
            <a:spLocks noGrp="1"/>
          </p:cNvSpPr>
          <p:nvPr>
            <p:ph type="body" sz="quarter" idx="29"/>
          </p:nvPr>
        </p:nvSpPr>
        <p:spPr>
          <a:xfrm>
            <a:off x="5242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30"/>
          </p:nvPr>
        </p:nvSpPr>
        <p:spPr>
          <a:xfrm>
            <a:off x="63154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9263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7175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2809707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umes -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25"/>
          </p:nvPr>
        </p:nvSpPr>
        <p:spPr>
          <a:xfrm>
            <a:off x="1792224"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559040"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792224"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571232"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6" name="Text Placeholder 15"/>
          <p:cNvSpPr>
            <a:spLocks noGrp="1"/>
          </p:cNvSpPr>
          <p:nvPr>
            <p:ph type="body" sz="quarter" idx="37"/>
          </p:nvPr>
        </p:nvSpPr>
        <p:spPr>
          <a:xfrm>
            <a:off x="1792224"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7" name="Text Placeholder 15"/>
          <p:cNvSpPr>
            <a:spLocks noGrp="1"/>
          </p:cNvSpPr>
          <p:nvPr>
            <p:ph type="body" sz="quarter" idx="38"/>
          </p:nvPr>
        </p:nvSpPr>
        <p:spPr>
          <a:xfrm>
            <a:off x="7717536"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0" name="Text Placeholder 15"/>
          <p:cNvSpPr>
            <a:spLocks noGrp="1"/>
          </p:cNvSpPr>
          <p:nvPr>
            <p:ph type="body" sz="quarter" idx="41"/>
          </p:nvPr>
        </p:nvSpPr>
        <p:spPr>
          <a:xfrm>
            <a:off x="1792224"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1" name="Text Placeholder 15"/>
          <p:cNvSpPr>
            <a:spLocks noGrp="1"/>
          </p:cNvSpPr>
          <p:nvPr>
            <p:ph type="body" sz="quarter" idx="42"/>
          </p:nvPr>
        </p:nvSpPr>
        <p:spPr>
          <a:xfrm>
            <a:off x="7571232"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882593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4027723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44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nger Introductory text">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p>
            <a:pPr lvl="0"/>
            <a:r>
              <a:rPr lang="en-US" dirty="0"/>
              <a:t>Click to edit</a:t>
            </a:r>
          </a:p>
        </p:txBody>
      </p:sp>
    </p:spTree>
    <p:extLst>
      <p:ext uri="{BB962C8B-B14F-4D97-AF65-F5344CB8AC3E}">
        <p14:creationId xmlns:p14="http://schemas.microsoft.com/office/powerpoint/2010/main" val="2625736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Placeholder 97"/>
          <p:cNvSpPr txBox="1">
            <a:spLocks/>
          </p:cNvSpPr>
          <p:nvPr userDrawn="1"/>
        </p:nvSpPr>
        <p:spPr>
          <a:xfrm>
            <a:off x="1056583" y="1177773"/>
            <a:ext cx="5340096" cy="1024128"/>
          </a:xfrm>
          <a:prstGeom prst="rect">
            <a:avLst/>
          </a:prstGeom>
        </p:spPr>
        <p:txBody>
          <a:bodyPr/>
          <a:lstStyle/>
          <a:p>
            <a:pPr marL="169863" lvl="1" indent="-168275" fontAlgn="base">
              <a:lnSpc>
                <a:spcPct val="106000"/>
              </a:lnSpc>
              <a:spcBef>
                <a:spcPct val="80000"/>
              </a:spcBef>
              <a:spcAft>
                <a:spcPct val="0"/>
              </a:spcAft>
              <a:buClr>
                <a:srgbClr val="000000"/>
              </a:buClr>
              <a:buFont typeface="Wingdings 2" pitchFamily="18" charset="2"/>
              <a:buChar char="¡"/>
              <a:defRPr/>
            </a:pPr>
            <a:r>
              <a:rPr lang="en-US" sz="1100" dirty="0">
                <a:solidFill>
                  <a:srgbClr val="000000"/>
                </a:solidFill>
                <a:cs typeface="Arial" charset="0"/>
              </a:rPr>
              <a:t>Bullet</a:t>
            </a:r>
          </a:p>
        </p:txBody>
      </p:sp>
    </p:spTree>
    <p:extLst>
      <p:ext uri="{BB962C8B-B14F-4D97-AF65-F5344CB8AC3E}">
        <p14:creationId xmlns:p14="http://schemas.microsoft.com/office/powerpoint/2010/main" val="734944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132887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ajor Points_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40196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Major Points_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138306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Major Points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Tree>
    <p:extLst>
      <p:ext uri="{BB962C8B-B14F-4D97-AF65-F5344CB8AC3E}">
        <p14:creationId xmlns:p14="http://schemas.microsoft.com/office/powerpoint/2010/main" val="2981070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13897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438348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
        <p:nvSpPr>
          <p:cNvPr id="6" name="Text Placeholder 14"/>
          <p:cNvSpPr>
            <a:spLocks noGrp="1"/>
          </p:cNvSpPr>
          <p:nvPr>
            <p:ph type="body" sz="quarter" idx="22"/>
          </p:nvPr>
        </p:nvSpPr>
        <p:spPr>
          <a:xfrm>
            <a:off x="2731763" y="5158686"/>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4023488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27317" cy="228396"/>
          </a:xfrm>
        </p:spPr>
        <p:txBody>
          <a:bodyPr wrap="square">
            <a:spAutoFit/>
          </a:bodyPr>
          <a:lstStyle>
            <a:lvl1pPr>
              <a:defRPr sz="1400"/>
            </a:lvl1pPr>
          </a:lstStyle>
          <a:p>
            <a:pPr lvl="0"/>
            <a:r>
              <a:rPr lang="en-US" dirty="0"/>
              <a:t>Click to edit Master text styles</a:t>
            </a:r>
          </a:p>
        </p:txBody>
      </p:sp>
      <p:sp>
        <p:nvSpPr>
          <p:cNvPr id="4" name="Title 1"/>
          <p:cNvSpPr>
            <a:spLocks noGrp="1"/>
          </p:cNvSpPr>
          <p:nvPr>
            <p:ph type="title"/>
          </p:nvPr>
        </p:nvSpPr>
        <p:spPr>
          <a:xfrm>
            <a:off x="533400" y="496379"/>
            <a:ext cx="11116733" cy="260969"/>
          </a:xfrm>
        </p:spPr>
        <p:txBody>
          <a:bodyPr/>
          <a:lstStyle/>
          <a:p>
            <a:r>
              <a:rPr lang="en-US"/>
              <a:t>Click to edit Master title style</a:t>
            </a:r>
          </a:p>
        </p:txBody>
      </p:sp>
      <p:sp>
        <p:nvSpPr>
          <p:cNvPr id="5" name="Line 35"/>
          <p:cNvSpPr>
            <a:spLocks noChangeShapeType="1"/>
          </p:cNvSpPr>
          <p:nvPr userDrawn="1"/>
        </p:nvSpPr>
        <p:spPr bwMode="gray">
          <a:xfrm>
            <a:off x="522817" y="806450"/>
            <a:ext cx="11140016" cy="0"/>
          </a:xfrm>
          <a:prstGeom prst="line">
            <a:avLst/>
          </a:prstGeom>
          <a:noFill/>
          <a:ln w="25400">
            <a:solidFill>
              <a:schemeClr val="tx2"/>
            </a:solidFill>
            <a:round/>
            <a:headEnd/>
            <a:tailEnd/>
          </a:ln>
        </p:spPr>
        <p:txBody>
          <a:bodyPr wrap="none" anchor="ctr"/>
          <a:lstStyle/>
          <a:p>
            <a:pPr fontAlgn="base">
              <a:spcBef>
                <a:spcPct val="0"/>
              </a:spcBef>
              <a:spcAft>
                <a:spcPct val="0"/>
              </a:spcAft>
            </a:pPr>
            <a:endParaRPr lang="en-US" sz="1800" dirty="0">
              <a:solidFill>
                <a:prstClr val="black"/>
              </a:solidFill>
              <a:cs typeface="Arial" pitchFamily="34" charset="0"/>
            </a:endParaRPr>
          </a:p>
        </p:txBody>
      </p:sp>
    </p:spTree>
    <p:extLst>
      <p:ext uri="{BB962C8B-B14F-4D97-AF65-F5344CB8AC3E}">
        <p14:creationId xmlns:p14="http://schemas.microsoft.com/office/powerpoint/2010/main" val="632949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6448" y="1152144"/>
            <a:ext cx="11119104" cy="868680"/>
          </a:xfrm>
        </p:spPr>
        <p:txBody>
          <a:bodyPr/>
          <a:lstStyle>
            <a:lvl1pPr marL="0" indent="0">
              <a:spcBef>
                <a:spcPts val="0"/>
              </a:spcBef>
              <a:buNone/>
              <a:defRPr sz="1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7" name="Table Placeholder 6"/>
          <p:cNvSpPr>
            <a:spLocks noGrp="1"/>
          </p:cNvSpPr>
          <p:nvPr>
            <p:ph type="tbl" sz="quarter" idx="10"/>
          </p:nvPr>
        </p:nvSpPr>
        <p:spPr>
          <a:xfrm>
            <a:off x="536448" y="2176272"/>
            <a:ext cx="11119104" cy="4050792"/>
          </a:xfrm>
        </p:spPr>
        <p:txBody>
          <a:bodyPr/>
          <a:lstStyle/>
          <a:p>
            <a:pPr lvl="0"/>
            <a:r>
              <a:rPr lang="en-US" noProof="0" dirty="0"/>
              <a:t>Click icon to add table</a:t>
            </a:r>
          </a:p>
        </p:txBody>
      </p:sp>
    </p:spTree>
    <p:extLst>
      <p:ext uri="{BB962C8B-B14F-4D97-AF65-F5344CB8AC3E}">
        <p14:creationId xmlns:p14="http://schemas.microsoft.com/office/powerpoint/2010/main" val="295750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
        <p:nvSpPr>
          <p:cNvPr id="2" name="Title 1"/>
          <p:cNvSpPr>
            <a:spLocks noGrp="1"/>
          </p:cNvSpPr>
          <p:nvPr>
            <p:ph type="title"/>
          </p:nvPr>
        </p:nvSpPr>
        <p:spPr>
          <a:xfrm>
            <a:off x="524257" y="514351"/>
            <a:ext cx="11127316" cy="258763"/>
          </a:xfrm>
        </p:spPr>
        <p:txBody>
          <a:bodyPr/>
          <a:lstStyle/>
          <a:p>
            <a:r>
              <a:rPr lang="en-US" dirty="0"/>
              <a:t>Click to edit Master title style</a:t>
            </a:r>
          </a:p>
        </p:txBody>
      </p:sp>
      <p:sp>
        <p:nvSpPr>
          <p:cNvPr id="9"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Tree>
    <p:extLst>
      <p:ext uri="{BB962C8B-B14F-4D97-AF65-F5344CB8AC3E}">
        <p14:creationId xmlns:p14="http://schemas.microsoft.com/office/powerpoint/2010/main" val="37499127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716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Major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3547872" y="1155700"/>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6" name="Text Placeholder 10"/>
          <p:cNvSpPr>
            <a:spLocks noGrp="1"/>
          </p:cNvSpPr>
          <p:nvPr>
            <p:ph type="body" sz="quarter" idx="14"/>
          </p:nvPr>
        </p:nvSpPr>
        <p:spPr>
          <a:xfrm>
            <a:off x="3542453" y="2898648"/>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7" name="Text Placeholder 10"/>
          <p:cNvSpPr>
            <a:spLocks noGrp="1"/>
          </p:cNvSpPr>
          <p:nvPr>
            <p:ph type="body" sz="quarter" idx="15"/>
          </p:nvPr>
        </p:nvSpPr>
        <p:spPr>
          <a:xfrm>
            <a:off x="3542453" y="4645152"/>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64618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700739" name="MSTSHP_03"/>
          <p:cNvSpPr>
            <a:spLocks noGrp="1" noChangeArrowheads="1"/>
          </p:cNvSpPr>
          <p:nvPr>
            <p:ph type="ctrTitle" sz="quarter"/>
          </p:nvPr>
        </p:nvSpPr>
        <p:spPr bwMode="auto">
          <a:xfrm>
            <a:off x="1189567" y="2695576"/>
            <a:ext cx="8775700" cy="549275"/>
          </a:xfrm>
          <a:ln algn="ctr"/>
        </p:spPr>
        <p:txBody>
          <a:bodyPr/>
          <a:lstStyle>
            <a:lvl1pPr>
              <a:lnSpc>
                <a:spcPts val="4000"/>
              </a:lnSpc>
              <a:spcBef>
                <a:spcPct val="100000"/>
              </a:spcBef>
              <a:buClr>
                <a:schemeClr val="tx2"/>
              </a:buClr>
              <a:buSzPct val="85000"/>
              <a:buFont typeface="Wingdings" pitchFamily="2" charset="2"/>
              <a:buNone/>
              <a:defRPr/>
            </a:lvl1pPr>
          </a:lstStyle>
          <a:p>
            <a:r>
              <a:rPr lang="en-US"/>
              <a:t>Click to edit Master title style</a:t>
            </a:r>
            <a:endParaRPr lang="en-US" dirty="0"/>
          </a:p>
        </p:txBody>
      </p:sp>
      <p:sp>
        <p:nvSpPr>
          <p:cNvPr id="3700740" name="MSTSHP_04"/>
          <p:cNvSpPr>
            <a:spLocks noGrp="1" noChangeArrowheads="1"/>
          </p:cNvSpPr>
          <p:nvPr>
            <p:ph type="subTitle" sz="quarter" idx="1"/>
          </p:nvPr>
        </p:nvSpPr>
        <p:spPr bwMode="auto">
          <a:xfrm>
            <a:off x="1189568" y="3516314"/>
            <a:ext cx="8777817" cy="439737"/>
          </a:xfrm>
          <a:ln/>
        </p:spPr>
        <p:txBody>
          <a:bodyPr/>
          <a:lstStyle>
            <a:lvl1pPr>
              <a:lnSpc>
                <a:spcPts val="2800"/>
              </a:lnSpc>
              <a:spcBef>
                <a:spcPct val="15000"/>
              </a:spcBef>
              <a:buClrTx/>
              <a:defRPr sz="1600" b="1"/>
            </a:lvl1pPr>
          </a:lstStyle>
          <a:p>
            <a:r>
              <a:rPr lang="en-US"/>
              <a:t>Click to edit Master subtitle style</a:t>
            </a:r>
            <a:endParaRPr lang="en-US" dirty="0"/>
          </a:p>
        </p:txBody>
      </p:sp>
    </p:spTree>
    <p:extLst>
      <p:ext uri="{BB962C8B-B14F-4D97-AF65-F5344CB8AC3E}">
        <p14:creationId xmlns:p14="http://schemas.microsoft.com/office/powerpoint/2010/main" val="3939591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50841000"/>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16733" cy="5137150"/>
          </a:xfrm>
        </p:spPr>
        <p:txBody>
          <a:bodyPr/>
          <a:lstStyle>
            <a:lvl1pPr>
              <a:defRPr sz="1400"/>
            </a:lvl1pPr>
          </a:lstStyle>
          <a:p>
            <a:pPr lvl="0"/>
            <a:r>
              <a:rPr lang="en-US"/>
              <a:t>Click to edit Master text styles</a:t>
            </a:r>
          </a:p>
        </p:txBody>
      </p:sp>
      <p:sp>
        <p:nvSpPr>
          <p:cNvPr id="4" name="Title 1"/>
          <p:cNvSpPr>
            <a:spLocks noGrp="1"/>
          </p:cNvSpPr>
          <p:nvPr>
            <p:ph type="title"/>
          </p:nvPr>
        </p:nvSpPr>
        <p:spPr>
          <a:xfrm>
            <a:off x="533400" y="407989"/>
            <a:ext cx="11116733" cy="365125"/>
          </a:xfrm>
        </p:spPr>
        <p:txBody>
          <a:bodyPr/>
          <a:lstStyle/>
          <a:p>
            <a:r>
              <a:rPr lang="en-US"/>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072369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9148781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407989"/>
            <a:ext cx="11116733" cy="365125"/>
          </a:xfrm>
        </p:spPr>
        <p:txBody>
          <a:bodyPr/>
          <a:lstStyle/>
          <a:p>
            <a:r>
              <a:rPr lang="en-US"/>
              <a:t>Click to edit Master title style</a:t>
            </a:r>
          </a:p>
        </p:txBody>
      </p:sp>
      <p:sp>
        <p:nvSpPr>
          <p:cNvPr id="3" name="Table Placeholder 2"/>
          <p:cNvSpPr>
            <a:spLocks noGrp="1"/>
          </p:cNvSpPr>
          <p:nvPr>
            <p:ph type="tbl" idx="1"/>
          </p:nvPr>
        </p:nvSpPr>
        <p:spPr>
          <a:xfrm>
            <a:off x="533400" y="1154113"/>
            <a:ext cx="11116733" cy="5135562"/>
          </a:xfrm>
        </p:spPr>
        <p:txBody>
          <a:bodyPr/>
          <a:lstStyle/>
          <a:p>
            <a:pPr lvl="0"/>
            <a:r>
              <a:rPr lang="en-US" noProof="0" dirty="0"/>
              <a:t>Click icon to add table</a:t>
            </a:r>
          </a:p>
        </p:txBody>
      </p:sp>
      <p:sp>
        <p:nvSpPr>
          <p:cNvPr id="4" name="TextBox 3"/>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7760929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genda/content">
    <p:spTree>
      <p:nvGrpSpPr>
        <p:cNvPr id="1" name=""/>
        <p:cNvGrpSpPr/>
        <p:nvPr/>
      </p:nvGrpSpPr>
      <p:grpSpPr>
        <a:xfrm>
          <a:off x="0" y="0"/>
          <a:ext cx="0" cy="0"/>
          <a:chOff x="0" y="0"/>
          <a:chExt cx="0" cy="0"/>
        </a:xfrm>
      </p:grpSpPr>
      <p:sp>
        <p:nvSpPr>
          <p:cNvPr id="4" name="Line 47"/>
          <p:cNvSpPr>
            <a:spLocks noChangeShapeType="1"/>
          </p:cNvSpPr>
          <p:nvPr userDrawn="1"/>
        </p:nvSpPr>
        <p:spPr bwMode="invGray">
          <a:xfrm>
            <a:off x="535517" y="803275"/>
            <a:ext cx="11114616" cy="0"/>
          </a:xfrm>
          <a:prstGeom prst="line">
            <a:avLst/>
          </a:prstGeom>
          <a:noFill/>
          <a:ln w="28575">
            <a:solidFill>
              <a:schemeClr val="accent1"/>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5" name="Text Placeholder 4"/>
          <p:cNvSpPr>
            <a:spLocks noGrp="1"/>
          </p:cNvSpPr>
          <p:nvPr>
            <p:ph type="body" sz="quarter" idx="10"/>
          </p:nvPr>
        </p:nvSpPr>
        <p:spPr>
          <a:xfrm>
            <a:off x="533400" y="1155700"/>
            <a:ext cx="11116733" cy="5137150"/>
          </a:xfrm>
        </p:spPr>
        <p:txBody>
          <a:bodyPr/>
          <a:lstStyle>
            <a:lvl1pPr>
              <a:defRPr sz="1600"/>
            </a:lvl1pPr>
          </a:lstStyle>
          <a:p>
            <a:pPr lvl="0"/>
            <a:r>
              <a:rPr lang="en-US"/>
              <a:t>Click to edit Master text styles</a:t>
            </a:r>
          </a:p>
        </p:txBody>
      </p:sp>
      <p:sp>
        <p:nvSpPr>
          <p:cNvPr id="6" name="TextBox 5"/>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43535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asic Text - 2 columns">
    <p:spTree>
      <p:nvGrpSpPr>
        <p:cNvPr id="1" name=""/>
        <p:cNvGrpSpPr/>
        <p:nvPr/>
      </p:nvGrpSpPr>
      <p:grpSpPr>
        <a:xfrm>
          <a:off x="0" y="0"/>
          <a:ext cx="0" cy="0"/>
          <a:chOff x="0" y="0"/>
          <a:chExt cx="0" cy="0"/>
        </a:xfrm>
      </p:grpSpPr>
      <p:sp>
        <p:nvSpPr>
          <p:cNvPr id="12" name="Text Placeholder 10"/>
          <p:cNvSpPr>
            <a:spLocks noGrp="1"/>
          </p:cNvSpPr>
          <p:nvPr>
            <p:ph type="body" sz="quarter" idx="14"/>
          </p:nvPr>
        </p:nvSpPr>
        <p:spPr>
          <a:xfrm>
            <a:off x="6315456"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p:cNvSpPr>
            <a:spLocks noGrp="1"/>
          </p:cNvSpPr>
          <p:nvPr>
            <p:ph type="body" sz="quarter" idx="13"/>
          </p:nvPr>
        </p:nvSpPr>
        <p:spPr>
          <a:xfrm>
            <a:off x="536448"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536448" y="411480"/>
            <a:ext cx="11119104" cy="365760"/>
          </a:xfrm>
          <a:prstGeom prst="rect">
            <a:avLst/>
          </a:prstGeom>
        </p:spPr>
        <p:txBody>
          <a:bodyPr/>
          <a:lstStyle>
            <a:lvl1pPr>
              <a:defRPr sz="2000"/>
            </a:lvl1pPr>
          </a:lstStyle>
          <a:p>
            <a:r>
              <a:rPr lang="en-US" dirty="0"/>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42041377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1083387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 Opener">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4" name="Rectangle 3"/>
          <p:cNvSpPr>
            <a:spLocks noChangeArrowheads="1"/>
          </p:cNvSpPr>
          <p:nvPr/>
        </p:nvSpPr>
        <p:spPr bwMode="gray">
          <a:xfrm>
            <a:off x="3304118" y="2136775"/>
            <a:ext cx="5556249" cy="228600"/>
          </a:xfrm>
          <a:prstGeom prst="rect">
            <a:avLst/>
          </a:prstGeom>
          <a:solidFill>
            <a:schemeClr val="bg1"/>
          </a:solidFill>
          <a:ln w="12700" cap="rnd" algn="ctr">
            <a:noFill/>
            <a:miter lim="800000"/>
            <a:headEnd/>
            <a:tailEnd/>
          </a:ln>
        </p:spPr>
        <p:txBody>
          <a:bodyPr wrap="none" lIns="72000" tIns="0" rIns="72000" bIns="0" anchor="b" anchorCtr="1"/>
          <a:lstStyle/>
          <a:p>
            <a:pPr algn="ctr" eaLnBrk="0" fontAlgn="base" hangingPunct="0">
              <a:lnSpc>
                <a:spcPct val="106000"/>
              </a:lnSpc>
              <a:spcBef>
                <a:spcPct val="0"/>
              </a:spcBef>
              <a:spcAft>
                <a:spcPct val="0"/>
              </a:spcAft>
              <a:defRPr/>
            </a:pPr>
            <a:endParaRPr lang="en-US" sz="1400" b="1" dirty="0">
              <a:solidFill>
                <a:prstClr val="black"/>
              </a:solidFill>
              <a:cs typeface="Arial" charset="0"/>
            </a:endParaRPr>
          </a:p>
        </p:txBody>
      </p:sp>
      <p:sp>
        <p:nvSpPr>
          <p:cNvPr id="5" name="Text Placeholder 7"/>
          <p:cNvSpPr>
            <a:spLocks noGrp="1"/>
          </p:cNvSpPr>
          <p:nvPr>
            <p:ph type="body" sz="quarter" idx="10"/>
          </p:nvPr>
        </p:nvSpPr>
        <p:spPr>
          <a:xfrm>
            <a:off x="3852672" y="3081528"/>
            <a:ext cx="4462272" cy="256032"/>
          </a:xfrm>
          <a:solidFill>
            <a:schemeClr val="bg1"/>
          </a:solidFill>
        </p:spPr>
        <p:txBody>
          <a:bodyPr lIns="73152" rIns="73152" anchor="ctr" anchorCtr="1"/>
          <a:lstStyle>
            <a:lvl1pPr>
              <a:buNone/>
              <a:defRPr sz="1600" b="1"/>
            </a:lvl1pPr>
          </a:lstStyle>
          <a:p>
            <a:pPr lvl="0"/>
            <a:r>
              <a:rPr lang="en-US" dirty="0"/>
              <a:t>Click to edit Master text styles</a:t>
            </a:r>
          </a:p>
        </p:txBody>
      </p:sp>
    </p:spTree>
    <p:extLst>
      <p:ext uri="{BB962C8B-B14F-4D97-AF65-F5344CB8AC3E}">
        <p14:creationId xmlns:p14="http://schemas.microsoft.com/office/powerpoint/2010/main" val="21829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Text slide">
    <p:spTree>
      <p:nvGrpSpPr>
        <p:cNvPr id="1" name=""/>
        <p:cNvGrpSpPr/>
        <p:nvPr/>
      </p:nvGrpSpPr>
      <p:grpSpPr>
        <a:xfrm>
          <a:off x="0" y="0"/>
          <a:ext cx="0" cy="0"/>
          <a:chOff x="0" y="0"/>
          <a:chExt cx="0" cy="0"/>
        </a:xfrm>
      </p:grpSpPr>
      <p:sp>
        <p:nvSpPr>
          <p:cNvPr id="5"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a:p>
            <a:pPr lvl="0"/>
            <a:endParaRPr lang="en-US" dirty="0"/>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363793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with Kicker">
    <p:spTree>
      <p:nvGrpSpPr>
        <p:cNvPr id="1" name=""/>
        <p:cNvGrpSpPr/>
        <p:nvPr/>
      </p:nvGrpSpPr>
      <p:grpSpPr>
        <a:xfrm>
          <a:off x="0" y="0"/>
          <a:ext cx="0" cy="0"/>
          <a:chOff x="0" y="0"/>
          <a:chExt cx="0" cy="0"/>
        </a:xfrm>
      </p:grpSpPr>
      <p:sp>
        <p:nvSpPr>
          <p:cNvPr id="5" name="Rectangle 4"/>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None/>
              <a:defRPr/>
            </a:lvl1p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5148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Text slide">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11136461"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280556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boxes with paragraph, dash,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6315456" y="1399032"/>
            <a:ext cx="5352288"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5352288"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1654389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3.png"/><Relationship Id="rId4" Type="http://schemas.openxmlformats.org/officeDocument/2006/relationships/slideLayout" Target="../slideLayouts/slideLayout4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gray">
          <a:xfrm>
            <a:off x="535518" y="514351"/>
            <a:ext cx="11127316" cy="25876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8195" name="Rectangle 3"/>
          <p:cNvSpPr>
            <a:spLocks noGrp="1" noChangeArrowheads="1"/>
          </p:cNvSpPr>
          <p:nvPr>
            <p:ph type="body" idx="1"/>
          </p:nvPr>
        </p:nvSpPr>
        <p:spPr bwMode="gray">
          <a:xfrm>
            <a:off x="529167" y="1154113"/>
            <a:ext cx="5353051"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gray">
          <a:xfrm>
            <a:off x="5954936" y="6661954"/>
            <a:ext cx="282129" cy="146835"/>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prstClr val="black"/>
              </a:buClr>
              <a:buSzPct val="65000"/>
              <a:buFont typeface="Wingdings" pitchFamily="2" charset="2"/>
              <a:buNone/>
              <a:defRPr/>
            </a:pPr>
            <a:r>
              <a:rPr lang="en-US" sz="900" dirty="0">
                <a:solidFill>
                  <a:srgbClr val="000000"/>
                </a:solidFill>
                <a:cs typeface="Arial" charset="0"/>
              </a:rPr>
              <a:t>- </a:t>
            </a:r>
            <a:fld id="{2BE85F05-2F07-493B-8049-2BAFDAA99351}" type="slidenum">
              <a:rPr lang="en-US" sz="900">
                <a:solidFill>
                  <a:srgbClr val="000000"/>
                </a:solidFill>
                <a:cs typeface="Arial" charset="0"/>
              </a:rPr>
              <a:pPr algn="ctr" eaLnBrk="0" fontAlgn="base" hangingPunct="0">
                <a:lnSpc>
                  <a:spcPct val="106000"/>
                </a:lnSpc>
                <a:spcBef>
                  <a:spcPct val="0"/>
                </a:spcBef>
                <a:spcAft>
                  <a:spcPct val="0"/>
                </a:spcAft>
                <a:buClr>
                  <a:prstClr val="black"/>
                </a:buClr>
                <a:buSzPct val="65000"/>
                <a:buFont typeface="Wingdings" pitchFamily="2" charset="2"/>
                <a:buNone/>
                <a:defRPr/>
              </a:pPr>
              <a:t>‹#›</a:t>
            </a:fld>
            <a:r>
              <a:rPr lang="en-US" sz="900" dirty="0">
                <a:solidFill>
                  <a:srgbClr val="000000"/>
                </a:solidFill>
                <a:cs typeface="Arial" charset="0"/>
              </a:rPr>
              <a:t> -</a:t>
            </a:r>
          </a:p>
        </p:txBody>
      </p:sp>
      <p:pic>
        <p:nvPicPr>
          <p:cNvPr id="8197" name="Picture 6" descr="DEL_COL"/>
          <p:cNvPicPr>
            <a:picLocks noChangeAspect="1" noChangeArrowheads="1"/>
          </p:cNvPicPr>
          <p:nvPr/>
        </p:nvPicPr>
        <p:blipFill>
          <a:blip r:embed="rId43" cstate="print"/>
          <a:srcRect/>
          <a:stretch>
            <a:fillRect/>
          </a:stretch>
        </p:blipFill>
        <p:spPr bwMode="gray">
          <a:xfrm>
            <a:off x="527051" y="6645275"/>
            <a:ext cx="920749" cy="139700"/>
          </a:xfrm>
          <a:prstGeom prst="rect">
            <a:avLst/>
          </a:prstGeom>
          <a:noFill/>
          <a:ln w="9525">
            <a:noFill/>
            <a:miter lim="800000"/>
            <a:headEnd/>
            <a:tailEnd/>
          </a:ln>
        </p:spPr>
      </p:pic>
      <p:sp>
        <p:nvSpPr>
          <p:cNvPr id="3699747" name="Line 35"/>
          <p:cNvSpPr>
            <a:spLocks noChangeShapeType="1"/>
          </p:cNvSpPr>
          <p:nvPr/>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Tree>
    <p:extLst>
      <p:ext uri="{BB962C8B-B14F-4D97-AF65-F5344CB8AC3E}">
        <p14:creationId xmlns:p14="http://schemas.microsoft.com/office/powerpoint/2010/main" val="2876298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sldNum="0" hdr="0" dt="0"/>
  <p:txStyles>
    <p:titleStyle>
      <a:lvl1pPr algn="l" rtl="0" eaLnBrk="0" fontAlgn="base" hangingPunct="0">
        <a:lnSpc>
          <a:spcPct val="106000"/>
        </a:lnSpc>
        <a:spcBef>
          <a:spcPct val="0"/>
        </a:spcBef>
        <a:spcAft>
          <a:spcPct val="0"/>
        </a:spcAft>
        <a:defRPr sz="1600" b="1">
          <a:solidFill>
            <a:schemeClr val="tx1"/>
          </a:solidFill>
          <a:latin typeface="+mj-lt"/>
          <a:ea typeface="+mj-ea"/>
          <a:cs typeface="+mj-cs"/>
        </a:defRPr>
      </a:lvl1pPr>
      <a:lvl2pPr algn="l" rtl="0" eaLnBrk="0" fontAlgn="base" hangingPunct="0">
        <a:lnSpc>
          <a:spcPct val="106000"/>
        </a:lnSpc>
        <a:spcBef>
          <a:spcPct val="0"/>
        </a:spcBef>
        <a:spcAft>
          <a:spcPct val="0"/>
        </a:spcAft>
        <a:defRPr sz="1600" b="1">
          <a:solidFill>
            <a:schemeClr val="tx1"/>
          </a:solidFill>
          <a:latin typeface="Arial" charset="0"/>
        </a:defRPr>
      </a:lvl2pPr>
      <a:lvl3pPr algn="l" rtl="0" eaLnBrk="0" fontAlgn="base" hangingPunct="0">
        <a:lnSpc>
          <a:spcPct val="106000"/>
        </a:lnSpc>
        <a:spcBef>
          <a:spcPct val="0"/>
        </a:spcBef>
        <a:spcAft>
          <a:spcPct val="0"/>
        </a:spcAft>
        <a:defRPr sz="1600" b="1">
          <a:solidFill>
            <a:schemeClr val="tx1"/>
          </a:solidFill>
          <a:latin typeface="Arial" charset="0"/>
        </a:defRPr>
      </a:lvl3pPr>
      <a:lvl4pPr algn="l" rtl="0" eaLnBrk="0" fontAlgn="base" hangingPunct="0">
        <a:lnSpc>
          <a:spcPct val="106000"/>
        </a:lnSpc>
        <a:spcBef>
          <a:spcPct val="0"/>
        </a:spcBef>
        <a:spcAft>
          <a:spcPct val="0"/>
        </a:spcAft>
        <a:defRPr sz="1600" b="1">
          <a:solidFill>
            <a:schemeClr val="tx1"/>
          </a:solidFill>
          <a:latin typeface="Arial" charset="0"/>
        </a:defRPr>
      </a:lvl4pPr>
      <a:lvl5pPr algn="l" rtl="0" eaLnBrk="0" fontAlgn="base" hangingPunct="0">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0" fontAlgn="base" hangingPunct="0">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0" fontAlgn="base" hangingPunct="0">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0" fontAlgn="base" hangingPunct="0">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0" fontAlgn="base" hangingPunct="0">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0" fontAlgn="base" hangingPunct="0">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MSTSHP_01"/>
          <p:cNvSpPr>
            <a:spLocks noGrp="1" noChangeArrowheads="1"/>
          </p:cNvSpPr>
          <p:nvPr>
            <p:ph type="title"/>
          </p:nvPr>
        </p:nvSpPr>
        <p:spPr bwMode="auto">
          <a:xfrm>
            <a:off x="533400" y="407989"/>
            <a:ext cx="11116733"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7" name="MSTSHP_02"/>
          <p:cNvSpPr>
            <a:spLocks noGrp="1" noChangeArrowheads="1"/>
          </p:cNvSpPr>
          <p:nvPr>
            <p:ph type="body" idx="1"/>
          </p:nvPr>
        </p:nvSpPr>
        <p:spPr bwMode="auto">
          <a:xfrm>
            <a:off x="533400" y="1154113"/>
            <a:ext cx="11116733"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auto">
          <a:xfrm>
            <a:off x="5908705" y="6613030"/>
            <a:ext cx="376706" cy="195759"/>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cs typeface="Arial" charset="0"/>
              </a:rPr>
              <a:t>- </a:t>
            </a:r>
            <a:fld id="{21F866BF-C4E1-4D09-BC16-18A93E5CFF64}" type="slidenum">
              <a:rPr lang="en-US" sz="1200">
                <a:solidFill>
                  <a:srgbClr val="000000"/>
                </a:solidFill>
                <a:cs typeface="Arial" charset="0"/>
              </a:rPr>
              <a:pPr algn="ctr" eaLnBrk="0" fontAlgn="base" hangingPunct="0">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cs typeface="Arial" charset="0"/>
              </a:rPr>
              <a:t> -</a:t>
            </a:r>
          </a:p>
        </p:txBody>
      </p:sp>
      <p:sp>
        <p:nvSpPr>
          <p:cNvPr id="3699738" name="SHP_DOCTRACKER"/>
          <p:cNvSpPr txBox="1">
            <a:spLocks noChangeArrowheads="1"/>
          </p:cNvSpPr>
          <p:nvPr/>
        </p:nvSpPr>
        <p:spPr bwMode="auto">
          <a:xfrm rot="-5400000">
            <a:off x="11885613" y="6532563"/>
            <a:ext cx="422275" cy="88900"/>
          </a:xfrm>
          <a:prstGeom prst="rect">
            <a:avLst/>
          </a:prstGeom>
          <a:noFill/>
          <a:ln w="12700" algn="ctr">
            <a:noFill/>
            <a:miter lim="800000"/>
            <a:headEnd/>
            <a:tailEnd/>
          </a:ln>
          <a:effectLst/>
        </p:spPr>
        <p:txBody>
          <a:bodyPr wrap="none" lIns="0" tIns="0" rIns="0" bIns="0"/>
          <a:lstStyle/>
          <a:p>
            <a:pPr eaLnBrk="0" fontAlgn="base" hangingPunct="0">
              <a:lnSpc>
                <a:spcPct val="106000"/>
              </a:lnSpc>
              <a:spcBef>
                <a:spcPct val="0"/>
              </a:spcBef>
              <a:spcAft>
                <a:spcPct val="0"/>
              </a:spcAft>
              <a:defRPr/>
            </a:pPr>
            <a:r>
              <a:rPr lang="en-US" sz="400">
                <a:solidFill>
                  <a:srgbClr val="AFAFAF"/>
                </a:solidFill>
                <a:cs typeface="Arial" charset="0"/>
              </a:rPr>
              <a:t>FY12 M to SM Promo Process_Leadership 12052011 v2.pptx</a:t>
            </a:r>
            <a:endParaRPr lang="en-US" sz="400" dirty="0">
              <a:solidFill>
                <a:srgbClr val="AFAFAF"/>
              </a:solidFill>
              <a:cs typeface="Arial" charset="0"/>
            </a:endParaRPr>
          </a:p>
        </p:txBody>
      </p:sp>
      <p:sp>
        <p:nvSpPr>
          <p:cNvPr id="3699759" name="Line 47"/>
          <p:cNvSpPr>
            <a:spLocks noChangeShapeType="1"/>
          </p:cNvSpPr>
          <p:nvPr/>
        </p:nvSpPr>
        <p:spPr bwMode="auto">
          <a:xfrm>
            <a:off x="535517" y="803275"/>
            <a:ext cx="11114616" cy="0"/>
          </a:xfrm>
          <a:prstGeom prst="line">
            <a:avLst/>
          </a:prstGeom>
          <a:noFill/>
          <a:ln w="28575">
            <a:solidFill>
              <a:srgbClr val="003399"/>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pic>
        <p:nvPicPr>
          <p:cNvPr id="1031" name="Picture 50" descr="DEL_COL"/>
          <p:cNvPicPr>
            <a:picLocks noChangeArrowheads="1"/>
          </p:cNvPicPr>
          <p:nvPr/>
        </p:nvPicPr>
        <p:blipFill>
          <a:blip r:embed="rId10" cstate="print"/>
          <a:srcRect/>
          <a:stretch>
            <a:fillRect/>
          </a:stretch>
        </p:blipFill>
        <p:spPr bwMode="auto">
          <a:xfrm>
            <a:off x="527051" y="6616700"/>
            <a:ext cx="1157816" cy="165100"/>
          </a:xfrm>
          <a:prstGeom prst="rect">
            <a:avLst/>
          </a:prstGeom>
          <a:noFill/>
          <a:ln w="9525">
            <a:noFill/>
            <a:miter lim="800000"/>
            <a:headEnd/>
            <a:tailEnd/>
          </a:ln>
        </p:spPr>
      </p:pic>
    </p:spTree>
    <p:extLst>
      <p:ext uri="{BB962C8B-B14F-4D97-AF65-F5344CB8AC3E}">
        <p14:creationId xmlns:p14="http://schemas.microsoft.com/office/powerpoint/2010/main" val="20082288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46" r:id="rId8"/>
  </p:sldLayoutIdLst>
  <p:hf sldNum="0" hdr="0" dt="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defRPr sz="1400">
          <a:solidFill>
            <a:schemeClr val="tx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tx1"/>
          </a:solidFill>
          <a:latin typeface="+mn-lt"/>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tx1"/>
          </a:solidFill>
          <a:latin typeface="+mn-lt"/>
        </a:defRPr>
      </a:lvl3pPr>
      <a:lvl4pPr marL="681038" indent="-222250" algn="l" rtl="0" eaLnBrk="0" fontAlgn="base" hangingPunct="0">
        <a:lnSpc>
          <a:spcPct val="106000"/>
        </a:lnSpc>
        <a:spcBef>
          <a:spcPct val="20000"/>
        </a:spcBef>
        <a:spcAft>
          <a:spcPct val="0"/>
        </a:spcAft>
        <a:buClr>
          <a:schemeClr val="tx1"/>
        </a:buClr>
        <a:buChar char="•"/>
        <a:defRPr sz="1200">
          <a:solidFill>
            <a:schemeClr val="tx1"/>
          </a:solidFill>
          <a:latin typeface="+mn-lt"/>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26.webp"/><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HP_166"/>
          <p:cNvSpPr>
            <a:spLocks noGrp="1" noChangeArrowheads="1"/>
          </p:cNvSpPr>
          <p:nvPr>
            <p:ph type="ctrTitle" sz="quarter"/>
          </p:nvPr>
        </p:nvSpPr>
        <p:spPr>
          <a:xfrm>
            <a:off x="770162" y="1123544"/>
            <a:ext cx="6581775" cy="436416"/>
          </a:xfrm>
          <a:ln/>
        </p:spPr>
        <p:txBody>
          <a:bodyPr/>
          <a:lstStyle/>
          <a:p>
            <a:pPr eaLnBrk="1" hangingPunct="1"/>
            <a:r>
              <a:rPr lang="en-US" sz="2800" dirty="0">
                <a:solidFill>
                  <a:schemeClr val="accent1"/>
                </a:solidFill>
                <a:latin typeface="Calibri" panose="020F0502020204030204" pitchFamily="34" charset="0"/>
              </a:rPr>
              <a:t>USDC </a:t>
            </a:r>
            <a:r>
              <a:rPr lang="en-US" dirty="0">
                <a:solidFill>
                  <a:schemeClr val="accent1"/>
                </a:solidFill>
                <a:latin typeface="Calibri" panose="020F0502020204030204" pitchFamily="34" charset="0"/>
              </a:rPr>
              <a:t>Information Technology Center of Excellence (IT-CoE)</a:t>
            </a:r>
            <a:endParaRPr lang="en-US" sz="2800" dirty="0">
              <a:solidFill>
                <a:schemeClr val="accent1"/>
              </a:solidFill>
              <a:latin typeface="Calibri" panose="020F0502020204030204" pitchFamily="34" charset="0"/>
            </a:endParaRPr>
          </a:p>
        </p:txBody>
      </p:sp>
      <p:pic>
        <p:nvPicPr>
          <p:cNvPr id="25605" name="Picture 7" descr="LLP logo with big space copy"/>
          <p:cNvPicPr>
            <a:picLocks noChangeAspect="1" noChangeArrowheads="1"/>
          </p:cNvPicPr>
          <p:nvPr/>
        </p:nvPicPr>
        <p:blipFill>
          <a:blip r:embed="rId3" cstate="print">
            <a:clrChange>
              <a:clrFrom>
                <a:srgbClr val="FFFFFF"/>
              </a:clrFrom>
              <a:clrTo>
                <a:srgbClr val="FFFFFF">
                  <a:alpha val="0"/>
                </a:srgbClr>
              </a:clrTo>
            </a:clrChange>
          </a:blip>
          <a:srcRect l="983" t="1840" b="59741"/>
          <a:stretch>
            <a:fillRect/>
          </a:stretch>
        </p:blipFill>
        <p:spPr bwMode="auto">
          <a:xfrm>
            <a:off x="770162" y="533172"/>
            <a:ext cx="1861916" cy="354012"/>
          </a:xfrm>
          <a:prstGeom prst="rect">
            <a:avLst/>
          </a:prstGeom>
          <a:noFill/>
          <a:ln w="9525">
            <a:noFill/>
            <a:miter lim="800000"/>
            <a:headEnd/>
            <a:tailEnd/>
          </a:ln>
        </p:spPr>
      </p:pic>
      <p:sp>
        <p:nvSpPr>
          <p:cNvPr id="2" name="iBar:40/133/5/5/2016 1:01:14 PM"/>
          <p:cNvSpPr/>
          <p:nvPr/>
        </p:nvSpPr>
        <p:spPr bwMode="auto">
          <a:xfrm>
            <a:off x="489857" y="383609"/>
            <a:ext cx="11274879" cy="6139655"/>
          </a:xfrm>
          <a:prstGeom prst="rect">
            <a:avLst/>
          </a:prstGeom>
          <a:noFill/>
          <a:ln w="12700" cap="flat" cmpd="sng" algn="ctr">
            <a:solidFill>
              <a:srgbClr val="00277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91440" tIns="182880" rIns="91440" bIns="9144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a:ln>
                <a:noFill/>
              </a:ln>
              <a:solidFill>
                <a:schemeClr val="tx1"/>
              </a:solidFill>
              <a:effectLst/>
              <a:latin typeface="Arial" charset="0"/>
            </a:endParaRPr>
          </a:p>
        </p:txBody>
      </p:sp>
      <p:grpSp>
        <p:nvGrpSpPr>
          <p:cNvPr id="7" name="Group 6"/>
          <p:cNvGrpSpPr/>
          <p:nvPr/>
        </p:nvGrpSpPr>
        <p:grpSpPr>
          <a:xfrm>
            <a:off x="770162" y="2818139"/>
            <a:ext cx="7441195" cy="3187458"/>
            <a:chOff x="666517" y="3192972"/>
            <a:chExt cx="5723617" cy="2230611"/>
          </a:xfrm>
        </p:grpSpPr>
        <p:grpSp>
          <p:nvGrpSpPr>
            <p:cNvPr id="8" name="Group 7"/>
            <p:cNvGrpSpPr/>
            <p:nvPr/>
          </p:nvGrpSpPr>
          <p:grpSpPr>
            <a:xfrm>
              <a:off x="666517" y="3192972"/>
              <a:ext cx="2933844" cy="1731302"/>
              <a:chOff x="666517" y="3192972"/>
              <a:chExt cx="2933844" cy="1731302"/>
            </a:xfrm>
          </p:grpSpPr>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517" y="3196394"/>
                <a:ext cx="2933844" cy="172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66517" y="3192972"/>
                <a:ext cx="902811" cy="246221"/>
              </a:xfrm>
              <a:prstGeom prst="rect">
                <a:avLst/>
              </a:prstGeom>
              <a:noFill/>
            </p:spPr>
            <p:txBody>
              <a:bodyPr wrap="none" rtlCol="0" anchor="ctr">
                <a:spAutoFit/>
              </a:bodyPr>
              <a:lstStyle/>
              <a:p>
                <a:pPr algn="ctr">
                  <a:spcBef>
                    <a:spcPts val="600"/>
                  </a:spcBef>
                </a:pPr>
                <a:r>
                  <a:rPr lang="en-US" sz="1000" b="1" dirty="0">
                    <a:latin typeface="Arial"/>
                  </a:rPr>
                  <a:t>Orlando, FL</a:t>
                </a:r>
              </a:p>
            </p:txBody>
          </p:sp>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916" y="3695703"/>
              <a:ext cx="3475218" cy="1727880"/>
            </a:xfrm>
            <a:prstGeom prst="rect">
              <a:avLst/>
            </a:prstGeom>
          </p:spPr>
        </p:pic>
        <p:sp>
          <p:nvSpPr>
            <p:cNvPr id="10" name="TextBox 9"/>
            <p:cNvSpPr txBox="1"/>
            <p:nvPr/>
          </p:nvSpPr>
          <p:spPr>
            <a:xfrm>
              <a:off x="2897312" y="3735876"/>
              <a:ext cx="1370889" cy="246221"/>
            </a:xfrm>
            <a:prstGeom prst="rect">
              <a:avLst/>
            </a:prstGeom>
            <a:noFill/>
          </p:spPr>
          <p:txBody>
            <a:bodyPr wrap="none" rtlCol="0" anchor="ctr">
              <a:spAutoFit/>
            </a:bodyPr>
            <a:lstStyle/>
            <a:p>
              <a:pPr algn="ctr">
                <a:spcBef>
                  <a:spcPts val="600"/>
                </a:spcBef>
              </a:pPr>
              <a:r>
                <a:rPr lang="en-US" sz="1000" b="1" dirty="0">
                  <a:latin typeface="Arial"/>
                </a:rPr>
                <a:t>Mechanicsburg, PA</a:t>
              </a:r>
            </a:p>
          </p:txBody>
        </p:sp>
      </p:grpSp>
      <p:sp>
        <p:nvSpPr>
          <p:cNvPr id="13" name="SHP_167"/>
          <p:cNvSpPr txBox="1">
            <a:spLocks noChangeArrowheads="1"/>
          </p:cNvSpPr>
          <p:nvPr/>
        </p:nvSpPr>
        <p:spPr bwMode="auto">
          <a:xfrm>
            <a:off x="741132" y="1631621"/>
            <a:ext cx="10615014" cy="890215"/>
          </a:xfrm>
          <a:prstGeom prst="rect">
            <a:avLst/>
          </a:prstGeom>
          <a:ln w="635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0" fontAlgn="base" hangingPunct="0">
              <a:lnSpc>
                <a:spcPts val="2800"/>
              </a:lnSpc>
              <a:spcBef>
                <a:spcPct val="15000"/>
              </a:spcBef>
              <a:spcAft>
                <a:spcPct val="0"/>
              </a:spcAft>
              <a:buClrTx/>
              <a:buSzPct val="80000"/>
              <a:buFont typeface="Wingdings" pitchFamily="2" charset="2"/>
              <a:defRPr sz="1600" b="1">
                <a:solidFill>
                  <a:schemeClr val="dk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dk1"/>
                </a:solidFill>
                <a:latin typeface="+mn-lt"/>
                <a:ea typeface="+mn-ea"/>
                <a:cs typeface="+mn-cs"/>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dk1"/>
                </a:solidFill>
                <a:latin typeface="+mn-lt"/>
                <a:ea typeface="+mn-ea"/>
                <a:cs typeface="+mn-cs"/>
              </a:defRPr>
            </a:lvl3pPr>
            <a:lvl4pPr marL="681038" indent="-222250" algn="l" rtl="0" eaLnBrk="0" fontAlgn="base" hangingPunct="0">
              <a:lnSpc>
                <a:spcPct val="106000"/>
              </a:lnSpc>
              <a:spcBef>
                <a:spcPct val="20000"/>
              </a:spcBef>
              <a:spcAft>
                <a:spcPct val="0"/>
              </a:spcAft>
              <a:buClr>
                <a:schemeClr val="tx1"/>
              </a:buClr>
              <a:buChar char="•"/>
              <a:defRPr sz="1200">
                <a:solidFill>
                  <a:schemeClr val="dk1"/>
                </a:solidFill>
                <a:latin typeface="+mn-lt"/>
                <a:ea typeface="+mn-ea"/>
                <a:cs typeface="+mn-cs"/>
              </a:defRPr>
            </a:lvl4pPr>
            <a:lvl5pPr marL="1722438" indent="-236538" algn="l" rtl="0" eaLnBrk="0" fontAlgn="base" hangingPunct="0">
              <a:spcBef>
                <a:spcPct val="20000"/>
              </a:spcBef>
              <a:spcAft>
                <a:spcPct val="0"/>
              </a:spcAft>
              <a:buClr>
                <a:schemeClr val="tx1"/>
              </a:buClr>
              <a:buChar char="–"/>
              <a:defRPr sz="1200">
                <a:solidFill>
                  <a:schemeClr val="dk1"/>
                </a:solidFill>
                <a:latin typeface="+mn-lt"/>
                <a:ea typeface="+mn-ea"/>
                <a:cs typeface="+mn-cs"/>
              </a:defRPr>
            </a:lvl5pPr>
            <a:lvl6pPr marL="21796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6pPr>
            <a:lvl7pPr marL="26368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7pPr>
            <a:lvl8pPr marL="30940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8pPr>
            <a:lvl9pPr marL="35512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9pPr>
          </a:lstStyle>
          <a:p>
            <a:pPr marL="0" indent="0" eaLnBrk="1" hangingPunct="1"/>
            <a:r>
              <a:rPr lang="en-US" sz="2200" kern="0" dirty="0">
                <a:solidFill>
                  <a:schemeClr val="accent1"/>
                </a:solidFill>
                <a:latin typeface="Calibri" panose="020F0502020204030204" pitchFamily="34" charset="0"/>
              </a:rPr>
              <a:t>Topic: CompTIA Security+ Testing Review </a:t>
            </a:r>
          </a:p>
        </p:txBody>
      </p:sp>
      <p:pic>
        <p:nvPicPr>
          <p:cNvPr id="4" name="Picture 3">
            <a:extLst>
              <a:ext uri="{FF2B5EF4-FFF2-40B4-BE49-F238E27FC236}">
                <a16:creationId xmlns:a16="http://schemas.microsoft.com/office/drawing/2014/main" id="{3F612599-73F1-4BC8-A806-1D01F4D54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7231" y="3888362"/>
            <a:ext cx="3804912" cy="2543283"/>
          </a:xfrm>
          <a:prstGeom prst="rect">
            <a:avLst/>
          </a:prstGeom>
        </p:spPr>
      </p:pic>
      <p:sp>
        <p:nvSpPr>
          <p:cNvPr id="14" name="TextBox 13">
            <a:extLst>
              <a:ext uri="{FF2B5EF4-FFF2-40B4-BE49-F238E27FC236}">
                <a16:creationId xmlns:a16="http://schemas.microsoft.com/office/drawing/2014/main" id="{7B44CFD0-D9BD-4B17-82AA-2ECDA2745973}"/>
              </a:ext>
            </a:extLst>
          </p:cNvPr>
          <p:cNvSpPr txBox="1"/>
          <p:nvPr/>
        </p:nvSpPr>
        <p:spPr>
          <a:xfrm>
            <a:off x="8065919" y="3969893"/>
            <a:ext cx="838691" cy="246221"/>
          </a:xfrm>
          <a:prstGeom prst="rect">
            <a:avLst/>
          </a:prstGeom>
          <a:noFill/>
        </p:spPr>
        <p:txBody>
          <a:bodyPr wrap="none" rtlCol="0" anchor="ctr">
            <a:spAutoFit/>
          </a:bodyPr>
          <a:lstStyle/>
          <a:p>
            <a:pPr algn="ctr">
              <a:spcBef>
                <a:spcPts val="600"/>
              </a:spcBef>
            </a:pPr>
            <a:r>
              <a:rPr lang="en-US" sz="1000" b="1" dirty="0">
                <a:latin typeface="Arial"/>
              </a:rPr>
              <a:t>Gilbert, AZ</a:t>
            </a:r>
          </a:p>
        </p:txBody>
      </p:sp>
    </p:spTree>
    <p:extLst>
      <p:ext uri="{BB962C8B-B14F-4D97-AF65-F5344CB8AC3E}">
        <p14:creationId xmlns:p14="http://schemas.microsoft.com/office/powerpoint/2010/main" val="2311137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0" name="TextBox 9"/>
          <p:cNvSpPr txBox="1"/>
          <p:nvPr/>
        </p:nvSpPr>
        <p:spPr>
          <a:xfrm>
            <a:off x="556567" y="1477256"/>
            <a:ext cx="5027586" cy="2308324"/>
          </a:xfrm>
          <a:prstGeom prst="rect">
            <a:avLst/>
          </a:prstGeom>
          <a:noFill/>
        </p:spPr>
        <p:txBody>
          <a:bodyPr wrap="square" rtlCol="0">
            <a:spAutoFit/>
          </a:bodyPr>
          <a:lstStyle/>
          <a:p>
            <a:pPr lvl="1"/>
            <a:r>
              <a:rPr lang="en-US" b="1" dirty="0">
                <a:solidFill>
                  <a:srgbClr val="0070C0"/>
                </a:solidFill>
              </a:rPr>
              <a:t>CYOD – Choose Your Own Device </a:t>
            </a:r>
          </a:p>
          <a:p>
            <a:endParaRPr lang="en-US" dirty="0"/>
          </a:p>
          <a:p>
            <a:pPr marL="285750" indent="-285750">
              <a:buFont typeface="Arial" panose="020B0604020202020204" pitchFamily="34" charset="0"/>
              <a:buChar char="•"/>
            </a:pPr>
            <a:r>
              <a:rPr lang="en-US" dirty="0"/>
              <a:t>List of approved devices that meet company standards. </a:t>
            </a:r>
          </a:p>
          <a:p>
            <a:pPr marL="285750" indent="-285750">
              <a:buFont typeface="Arial" panose="020B0604020202020204" pitchFamily="34" charset="0"/>
              <a:buChar char="•"/>
            </a:pPr>
            <a:r>
              <a:rPr lang="en-US" dirty="0"/>
              <a:t>Select from this list to use for company business. </a:t>
            </a:r>
          </a:p>
          <a:p>
            <a:pPr marL="285750" indent="-285750">
              <a:buFont typeface="Arial" panose="020B0604020202020204" pitchFamily="34" charset="0"/>
              <a:buChar char="•"/>
            </a:pPr>
            <a:r>
              <a:rPr lang="en-US" dirty="0"/>
              <a:t>This is your personal device but approved for company business. </a:t>
            </a:r>
          </a:p>
        </p:txBody>
      </p:sp>
      <p:sp>
        <p:nvSpPr>
          <p:cNvPr id="11" name="TextBox 10"/>
          <p:cNvSpPr txBox="1"/>
          <p:nvPr/>
        </p:nvSpPr>
        <p:spPr>
          <a:xfrm>
            <a:off x="588667" y="4342353"/>
            <a:ext cx="5027586" cy="1754326"/>
          </a:xfrm>
          <a:prstGeom prst="rect">
            <a:avLst/>
          </a:prstGeom>
          <a:noFill/>
        </p:spPr>
        <p:txBody>
          <a:bodyPr wrap="square" rtlCol="0">
            <a:spAutoFit/>
          </a:bodyPr>
          <a:lstStyle/>
          <a:p>
            <a:pPr lvl="1"/>
            <a:r>
              <a:rPr lang="en-US" b="1" dirty="0">
                <a:solidFill>
                  <a:srgbClr val="0070C0"/>
                </a:solidFill>
              </a:rPr>
              <a:t>COPE – Company Owned and Provided Equipment </a:t>
            </a:r>
          </a:p>
          <a:p>
            <a:endParaRPr lang="en-US" dirty="0"/>
          </a:p>
          <a:p>
            <a:pPr marL="285750" indent="-285750">
              <a:buFont typeface="Arial" panose="020B0604020202020204" pitchFamily="34" charset="0"/>
              <a:buChar char="•"/>
            </a:pPr>
            <a:r>
              <a:rPr lang="en-US" dirty="0"/>
              <a:t>Company owns the mobile device and controls all aspects to provide the highest level of security.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47" y="1477256"/>
            <a:ext cx="5493286" cy="2865097"/>
          </a:xfrm>
          <a:prstGeom prst="rect">
            <a:avLst/>
          </a:prstGeom>
        </p:spPr>
      </p:pic>
    </p:spTree>
    <p:extLst>
      <p:ext uri="{BB962C8B-B14F-4D97-AF65-F5344CB8AC3E}">
        <p14:creationId xmlns:p14="http://schemas.microsoft.com/office/powerpoint/2010/main" val="30133453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0" name="TextBox 9"/>
          <p:cNvSpPr txBox="1"/>
          <p:nvPr/>
        </p:nvSpPr>
        <p:spPr>
          <a:xfrm>
            <a:off x="556567" y="1477256"/>
            <a:ext cx="5027586" cy="2308324"/>
          </a:xfrm>
          <a:prstGeom prst="rect">
            <a:avLst/>
          </a:prstGeom>
          <a:noFill/>
        </p:spPr>
        <p:txBody>
          <a:bodyPr wrap="square" rtlCol="0">
            <a:spAutoFit/>
          </a:bodyPr>
          <a:lstStyle/>
          <a:p>
            <a:pPr algn="ctr"/>
            <a:r>
              <a:rPr lang="en-US" b="1" dirty="0">
                <a:solidFill>
                  <a:srgbClr val="0070C0"/>
                </a:solidFill>
              </a:rPr>
              <a:t>Geofencing</a:t>
            </a:r>
            <a:r>
              <a:rPr lang="en-US" b="1" dirty="0"/>
              <a:t> </a:t>
            </a:r>
          </a:p>
          <a:p>
            <a:endParaRPr lang="en-US" b="1" dirty="0"/>
          </a:p>
          <a:p>
            <a:r>
              <a:rPr lang="en-US" dirty="0"/>
              <a:t>Identifies mobile users within a geofence and can trigger pre-programmed actions when users enter the geofence or leave the geofence area. </a:t>
            </a:r>
          </a:p>
          <a:p>
            <a:r>
              <a:rPr lang="en-US" dirty="0"/>
              <a:t>This could include notices sent, access allowed or denied, etc.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401" y="1655454"/>
            <a:ext cx="4862355" cy="3646766"/>
          </a:xfrm>
          <a:prstGeom prst="rect">
            <a:avLst/>
          </a:prstGeom>
        </p:spPr>
      </p:pic>
    </p:spTree>
    <p:extLst>
      <p:ext uri="{BB962C8B-B14F-4D97-AF65-F5344CB8AC3E}">
        <p14:creationId xmlns:p14="http://schemas.microsoft.com/office/powerpoint/2010/main" val="42611365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178653" y="1471168"/>
            <a:ext cx="9898893" cy="4585871"/>
          </a:xfrm>
          <a:prstGeom prst="rect">
            <a:avLst/>
          </a:prstGeom>
        </p:spPr>
        <p:txBody>
          <a:bodyPr wrap="square">
            <a:spAutoFit/>
          </a:bodyPr>
          <a:lstStyle/>
          <a:p>
            <a:pPr algn="ctr"/>
            <a:r>
              <a:rPr lang="en-US" sz="2000" b="1" dirty="0">
                <a:latin typeface="Times New Roman" panose="02020603050405020304" pitchFamily="18" charset="0"/>
              </a:rPr>
              <a:t>Knowledge Check 1</a:t>
            </a:r>
          </a:p>
          <a:p>
            <a:endParaRPr lang="en-US" sz="2000" b="1" dirty="0">
              <a:latin typeface="Times New Roman" panose="02020603050405020304" pitchFamily="18" charset="0"/>
            </a:endParaRPr>
          </a:p>
          <a:p>
            <a:r>
              <a:rPr lang="en-US" dirty="0"/>
              <a:t>A company is using a mobile device deployment model in which employees use their personal devices for work at their own discretion. Some of the problems the company is encountering include the following:</a:t>
            </a:r>
          </a:p>
          <a:p>
            <a:pPr marL="285750" indent="-285750">
              <a:buFont typeface="Arial" panose="020B0604020202020204" pitchFamily="34" charset="0"/>
              <a:buChar char="•"/>
            </a:pPr>
            <a:r>
              <a:rPr lang="en-US" dirty="0"/>
              <a:t>There is no standardization.</a:t>
            </a:r>
          </a:p>
          <a:p>
            <a:pPr marL="285750" indent="-285750">
              <a:buFont typeface="Arial" panose="020B0604020202020204" pitchFamily="34" charset="0"/>
              <a:buChar char="•"/>
            </a:pPr>
            <a:r>
              <a:rPr lang="en-US" dirty="0"/>
              <a:t>Employees ask for reimbursement for their devices.</a:t>
            </a:r>
          </a:p>
          <a:p>
            <a:pPr marL="285750" indent="-285750">
              <a:buFont typeface="Arial" panose="020B0604020202020204" pitchFamily="34" charset="0"/>
              <a:buChar char="•"/>
            </a:pPr>
            <a:r>
              <a:rPr lang="en-US" dirty="0"/>
              <a:t>Employees do not replace their devices often enough to keep them running efficiently.</a:t>
            </a:r>
          </a:p>
          <a:p>
            <a:pPr marL="285750" indent="-285750">
              <a:buFont typeface="Arial" panose="020B0604020202020204" pitchFamily="34" charset="0"/>
              <a:buChar char="•"/>
            </a:pPr>
            <a:r>
              <a:rPr lang="en-US" dirty="0"/>
              <a:t>The company does not have enough control over the devices.</a:t>
            </a:r>
          </a:p>
          <a:p>
            <a:r>
              <a:rPr lang="en-US" dirty="0"/>
              <a:t>Which of the following is a deployment model that would help the company overcome these problems?</a:t>
            </a:r>
          </a:p>
          <a:p>
            <a:endParaRPr lang="en-US" dirty="0"/>
          </a:p>
          <a:p>
            <a:r>
              <a:rPr lang="en-US" dirty="0"/>
              <a:t>A. BYOD</a:t>
            </a:r>
          </a:p>
          <a:p>
            <a:r>
              <a:rPr lang="en-US" dirty="0"/>
              <a:t>B. VDI</a:t>
            </a:r>
          </a:p>
          <a:p>
            <a:r>
              <a:rPr lang="en-US" dirty="0"/>
              <a:t>C. COPE</a:t>
            </a:r>
          </a:p>
          <a:p>
            <a:r>
              <a:rPr lang="en-US" dirty="0"/>
              <a:t>D. CYOD</a:t>
            </a:r>
            <a:endParaRPr lang="en-US" sz="2000" dirty="0">
              <a:latin typeface="Times New Roman" panose="02020603050405020304" pitchFamily="18" charset="0"/>
            </a:endParaRPr>
          </a:p>
        </p:txBody>
      </p:sp>
    </p:spTree>
    <p:extLst>
      <p:ext uri="{BB962C8B-B14F-4D97-AF65-F5344CB8AC3E}">
        <p14:creationId xmlns:p14="http://schemas.microsoft.com/office/powerpoint/2010/main" val="33141623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TextBox 10"/>
          <p:cNvSpPr txBox="1"/>
          <p:nvPr/>
        </p:nvSpPr>
        <p:spPr>
          <a:xfrm>
            <a:off x="588667" y="1655454"/>
            <a:ext cx="5027586" cy="1754326"/>
          </a:xfrm>
          <a:prstGeom prst="rect">
            <a:avLst/>
          </a:prstGeom>
          <a:noFill/>
        </p:spPr>
        <p:txBody>
          <a:bodyPr wrap="square" rtlCol="0">
            <a:spAutoFit/>
          </a:bodyPr>
          <a:lstStyle/>
          <a:p>
            <a:pPr algn="ctr"/>
            <a:r>
              <a:rPr lang="en-US" b="1" dirty="0">
                <a:solidFill>
                  <a:srgbClr val="0070C0"/>
                </a:solidFill>
              </a:rPr>
              <a:t>Remote Wipe / Sanitation</a:t>
            </a:r>
          </a:p>
          <a:p>
            <a:endParaRPr lang="en-US" b="1" dirty="0">
              <a:solidFill>
                <a:srgbClr val="0070C0"/>
              </a:solidFill>
            </a:endParaRPr>
          </a:p>
          <a:p>
            <a:r>
              <a:rPr lang="en-US" dirty="0"/>
              <a:t>When part of a mobile device configuration, the company administrator can send a command to the mobile device to remotely delete data from the device in case of loss or compromise. </a:t>
            </a:r>
          </a:p>
        </p:txBody>
      </p:sp>
      <p:pic>
        <p:nvPicPr>
          <p:cNvPr id="4" name="Picture 3" descr="Graphical user interface, website&#10;&#10;Description automatically generated">
            <a:extLst>
              <a:ext uri="{FF2B5EF4-FFF2-40B4-BE49-F238E27FC236}">
                <a16:creationId xmlns:a16="http://schemas.microsoft.com/office/drawing/2014/main" id="{5D5AEB4B-20A2-4660-9E18-8459CE4A5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573" y="3648573"/>
            <a:ext cx="5013960" cy="250698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21B849D0-8550-4DA2-97F3-A18CAC5AA3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363" y="1655454"/>
            <a:ext cx="3154717" cy="1650968"/>
          </a:xfrm>
          <a:prstGeom prst="rect">
            <a:avLst/>
          </a:prstGeom>
        </p:spPr>
      </p:pic>
    </p:spTree>
    <p:extLst>
      <p:ext uri="{BB962C8B-B14F-4D97-AF65-F5344CB8AC3E}">
        <p14:creationId xmlns:p14="http://schemas.microsoft.com/office/powerpoint/2010/main" val="18003184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3975608" y="1467320"/>
            <a:ext cx="4765363" cy="4524315"/>
          </a:xfrm>
          <a:prstGeom prst="rect">
            <a:avLst/>
          </a:prstGeom>
          <a:noFill/>
        </p:spPr>
        <p:txBody>
          <a:bodyPr wrap="square" rtlCol="0">
            <a:spAutoFit/>
          </a:bodyPr>
          <a:lstStyle/>
          <a:p>
            <a:pPr algn="ctr"/>
            <a:r>
              <a:rPr lang="en-US" b="1" dirty="0">
                <a:solidFill>
                  <a:srgbClr val="0070C0"/>
                </a:solidFill>
              </a:rPr>
              <a:t>Security Measures for Mobile Devices</a:t>
            </a:r>
          </a:p>
          <a:p>
            <a:endParaRPr lang="en-US" dirty="0"/>
          </a:p>
          <a:p>
            <a:pPr marL="285750" indent="-285750">
              <a:buFont typeface="Arial" panose="020B0604020202020204" pitchFamily="34" charset="0"/>
              <a:buChar char="•"/>
            </a:pPr>
            <a:r>
              <a:rPr lang="en-US" dirty="0"/>
              <a:t>Screen Lock</a:t>
            </a:r>
          </a:p>
          <a:p>
            <a:pPr marL="285750" indent="-285750">
              <a:buFont typeface="Arial" panose="020B0604020202020204" pitchFamily="34" charset="0"/>
              <a:buChar char="•"/>
            </a:pPr>
            <a:r>
              <a:rPr lang="en-US" dirty="0"/>
              <a:t>Strong Password</a:t>
            </a:r>
          </a:p>
          <a:p>
            <a:pPr marL="285750" indent="-285750">
              <a:buFont typeface="Arial" panose="020B0604020202020204" pitchFamily="34" charset="0"/>
              <a:buChar char="•"/>
            </a:pPr>
            <a:r>
              <a:rPr lang="en-US" dirty="0"/>
              <a:t>Context-Aware Authentication</a:t>
            </a:r>
          </a:p>
          <a:p>
            <a:pPr marL="285750" indent="-285750">
              <a:buFont typeface="Arial" panose="020B0604020202020204" pitchFamily="34" charset="0"/>
              <a:buChar char="•"/>
            </a:pPr>
            <a:r>
              <a:rPr lang="en-US" dirty="0"/>
              <a:t>Device Encryption</a:t>
            </a:r>
          </a:p>
          <a:p>
            <a:pPr marL="285750" indent="-285750">
              <a:buFont typeface="Arial" panose="020B0604020202020204" pitchFamily="34" charset="0"/>
              <a:buChar char="•"/>
            </a:pPr>
            <a:r>
              <a:rPr lang="en-US" dirty="0"/>
              <a:t>Remote Wipe/Sanitation</a:t>
            </a:r>
          </a:p>
          <a:p>
            <a:pPr marL="285750" indent="-285750">
              <a:buFont typeface="Arial" panose="020B0604020202020204" pitchFamily="34" charset="0"/>
              <a:buChar char="•"/>
            </a:pPr>
            <a:r>
              <a:rPr lang="en-US" dirty="0"/>
              <a:t>Voice Encryption</a:t>
            </a:r>
          </a:p>
          <a:p>
            <a:pPr marL="285750" indent="-285750">
              <a:buFont typeface="Arial" panose="020B0604020202020204" pitchFamily="34" charset="0"/>
              <a:buChar char="•"/>
            </a:pPr>
            <a:r>
              <a:rPr lang="en-US" dirty="0"/>
              <a:t>GPS Tracking</a:t>
            </a:r>
          </a:p>
          <a:p>
            <a:pPr marL="285750" indent="-285750">
              <a:buFont typeface="Arial" panose="020B0604020202020204" pitchFamily="34" charset="0"/>
              <a:buChar char="•"/>
            </a:pPr>
            <a:r>
              <a:rPr lang="en-US" dirty="0"/>
              <a:t>Geofencing</a:t>
            </a:r>
          </a:p>
          <a:p>
            <a:pPr marL="285750" indent="-285750">
              <a:buFont typeface="Arial" panose="020B0604020202020204" pitchFamily="34" charset="0"/>
              <a:buChar char="•"/>
            </a:pPr>
            <a:r>
              <a:rPr lang="en-US" dirty="0"/>
              <a:t>Application Control</a:t>
            </a:r>
          </a:p>
          <a:p>
            <a:pPr marL="285750" indent="-285750">
              <a:buFont typeface="Arial" panose="020B0604020202020204" pitchFamily="34" charset="0"/>
              <a:buChar char="•"/>
            </a:pPr>
            <a:r>
              <a:rPr lang="en-US" dirty="0"/>
              <a:t>Storage Segmentation</a:t>
            </a:r>
          </a:p>
          <a:p>
            <a:pPr marL="285750" indent="-285750">
              <a:buFont typeface="Arial" panose="020B0604020202020204" pitchFamily="34" charset="0"/>
              <a:buChar char="•"/>
            </a:pPr>
            <a:r>
              <a:rPr lang="en-US" dirty="0"/>
              <a:t>Asset Tracking</a:t>
            </a:r>
          </a:p>
          <a:p>
            <a:pPr marL="285750" indent="-285750">
              <a:buFont typeface="Arial" panose="020B0604020202020204" pitchFamily="34" charset="0"/>
              <a:buChar char="•"/>
            </a:pPr>
            <a:r>
              <a:rPr lang="en-US" dirty="0"/>
              <a:t>Device Access Control</a:t>
            </a:r>
          </a:p>
          <a:p>
            <a:pPr marL="285750" indent="-285750">
              <a:buFont typeface="Arial" panose="020B0604020202020204" pitchFamily="34" charset="0"/>
              <a:buChar char="•"/>
            </a:pPr>
            <a:r>
              <a:rPr lang="en-US" dirty="0"/>
              <a:t>Content Management</a:t>
            </a:r>
          </a:p>
          <a:p>
            <a:endParaRPr lang="en-US" dirty="0"/>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Tree>
    <p:extLst>
      <p:ext uri="{BB962C8B-B14F-4D97-AF65-F5344CB8AC3E}">
        <p14:creationId xmlns:p14="http://schemas.microsoft.com/office/powerpoint/2010/main" val="10237128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88667" y="1680754"/>
            <a:ext cx="4241856" cy="3139321"/>
          </a:xfrm>
          <a:prstGeom prst="rect">
            <a:avLst/>
          </a:prstGeom>
          <a:noFill/>
        </p:spPr>
        <p:txBody>
          <a:bodyPr wrap="square" rtlCol="0">
            <a:spAutoFit/>
          </a:bodyPr>
          <a:lstStyle/>
          <a:p>
            <a:r>
              <a:rPr lang="en-US" b="1" dirty="0">
                <a:solidFill>
                  <a:srgbClr val="0070C0"/>
                </a:solidFill>
              </a:rPr>
              <a:t>Mobile Device Management (MDM)</a:t>
            </a:r>
          </a:p>
          <a:p>
            <a:endParaRPr lang="en-US" b="1" dirty="0">
              <a:solidFill>
                <a:srgbClr val="0070C0"/>
              </a:solidFill>
            </a:endParaRPr>
          </a:p>
          <a:p>
            <a:r>
              <a:rPr lang="en-US" dirty="0"/>
              <a:t>Enables IT administrators to securely monitor and manage the mobile devices that access sensitive business data. </a:t>
            </a:r>
          </a:p>
          <a:p>
            <a:endParaRPr lang="en-US" dirty="0"/>
          </a:p>
          <a:p>
            <a:r>
              <a:rPr lang="en-US" dirty="0"/>
              <a:t>It includes storing essential information about mobile devices, deciding which apps can be present on the devices, locating devices, and securing devices if lost or stolen.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pic>
        <p:nvPicPr>
          <p:cNvPr id="3" name="Picture 2">
            <a:extLst>
              <a:ext uri="{FF2B5EF4-FFF2-40B4-BE49-F238E27FC236}">
                <a16:creationId xmlns:a16="http://schemas.microsoft.com/office/drawing/2014/main" id="{EFB0F28A-7331-478C-88C3-50285B8AB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624" y="1680754"/>
            <a:ext cx="5815723" cy="2584766"/>
          </a:xfrm>
          <a:prstGeom prst="rect">
            <a:avLst/>
          </a:prstGeom>
        </p:spPr>
      </p:pic>
    </p:spTree>
    <p:extLst>
      <p:ext uri="{BB962C8B-B14F-4D97-AF65-F5344CB8AC3E}">
        <p14:creationId xmlns:p14="http://schemas.microsoft.com/office/powerpoint/2010/main" val="4543997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88667" y="2088953"/>
            <a:ext cx="4381918"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Jailbreaking</a:t>
            </a:r>
            <a:r>
              <a:rPr lang="en-US" dirty="0"/>
              <a:t> – to remove the restrictions of the iPhone iOS and be able to get administrative root control of the phone. </a:t>
            </a:r>
          </a:p>
          <a:p>
            <a:pPr marL="285750" indent="-285750">
              <a:buFont typeface="Arial" panose="020B0604020202020204" pitchFamily="34" charset="0"/>
              <a:buChar char="•"/>
            </a:pPr>
            <a:endParaRPr lang="en-US" dirty="0"/>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3" name="Rectangle 12"/>
          <p:cNvSpPr/>
          <p:nvPr/>
        </p:nvSpPr>
        <p:spPr>
          <a:xfrm>
            <a:off x="3989846" y="1291137"/>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70C0"/>
                </a:solidFill>
              </a:rPr>
              <a:t>Security Concerns</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663" y="1984064"/>
            <a:ext cx="4080870" cy="4080870"/>
          </a:xfrm>
          <a:prstGeom prst="rect">
            <a:avLst/>
          </a:prstGeom>
        </p:spPr>
      </p:pic>
    </p:spTree>
    <p:extLst>
      <p:ext uri="{BB962C8B-B14F-4D97-AF65-F5344CB8AC3E}">
        <p14:creationId xmlns:p14="http://schemas.microsoft.com/office/powerpoint/2010/main" val="4438801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88667" y="2505670"/>
            <a:ext cx="4349093" cy="2585323"/>
          </a:xfrm>
          <a:prstGeom prst="rect">
            <a:avLst/>
          </a:prstGeom>
          <a:noFill/>
        </p:spPr>
        <p:txBody>
          <a:bodyPr wrap="square" rtlCol="0">
            <a:spAutoFit/>
          </a:bodyPr>
          <a:lstStyle/>
          <a:p>
            <a:r>
              <a:rPr lang="en-US" b="1" dirty="0"/>
              <a:t>Rooting</a:t>
            </a:r>
            <a:r>
              <a:rPr lang="en-US" dirty="0"/>
              <a:t> – being able to get to the root level of a Linux based system, like Android devices. </a:t>
            </a:r>
          </a:p>
          <a:p>
            <a:endParaRPr lang="en-US" b="1" dirty="0"/>
          </a:p>
          <a:p>
            <a:r>
              <a:rPr lang="en-US" b="1" dirty="0"/>
              <a:t>Sideloading </a:t>
            </a:r>
            <a:r>
              <a:rPr lang="en-US" dirty="0"/>
              <a:t>– to be able to transfer data between two devices, on an Android operating system mobile device allows unapproved apps to be loaded.  </a:t>
            </a:r>
          </a:p>
          <a:p>
            <a:endParaRPr lang="en-US" dirty="0"/>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3" name="Rectangle 12"/>
          <p:cNvSpPr/>
          <p:nvPr/>
        </p:nvSpPr>
        <p:spPr>
          <a:xfrm>
            <a:off x="3989846" y="1291137"/>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70C0"/>
                </a:solidFill>
              </a:rPr>
              <a:t>Security Concerns</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12" y="1774881"/>
            <a:ext cx="4881598" cy="4881598"/>
          </a:xfrm>
          <a:prstGeom prst="rect">
            <a:avLst/>
          </a:prstGeom>
        </p:spPr>
      </p:pic>
    </p:spTree>
    <p:extLst>
      <p:ext uri="{BB962C8B-B14F-4D97-AF65-F5344CB8AC3E}">
        <p14:creationId xmlns:p14="http://schemas.microsoft.com/office/powerpoint/2010/main" val="18285079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2" name="TextBox 11"/>
          <p:cNvSpPr txBox="1"/>
          <p:nvPr/>
        </p:nvSpPr>
        <p:spPr>
          <a:xfrm>
            <a:off x="556567" y="2195143"/>
            <a:ext cx="4733610" cy="2031325"/>
          </a:xfrm>
          <a:prstGeom prst="rect">
            <a:avLst/>
          </a:prstGeom>
          <a:noFill/>
        </p:spPr>
        <p:txBody>
          <a:bodyPr wrap="square" rtlCol="0">
            <a:spAutoFit/>
          </a:bodyPr>
          <a:lstStyle/>
          <a:p>
            <a:r>
              <a:rPr lang="en-US" b="1" dirty="0"/>
              <a:t>Carrier Unlocking </a:t>
            </a:r>
            <a:r>
              <a:rPr lang="en-US" dirty="0"/>
              <a:t>– unlocking a phone to move it from the issuing carrier to another carrier</a:t>
            </a:r>
          </a:p>
          <a:p>
            <a:endParaRPr lang="en-US" dirty="0"/>
          </a:p>
          <a:p>
            <a:r>
              <a:rPr lang="en-US" b="1" dirty="0"/>
              <a:t>Over the Air Updates (OTA) </a:t>
            </a:r>
            <a:r>
              <a:rPr lang="en-US" dirty="0"/>
              <a:t>– updating the official firmware of a mobile device. </a:t>
            </a:r>
          </a:p>
          <a:p>
            <a:endParaRPr lang="en-US" dirty="0"/>
          </a:p>
        </p:txBody>
      </p:sp>
      <p:sp>
        <p:nvSpPr>
          <p:cNvPr id="13" name="Rectangle 12"/>
          <p:cNvSpPr/>
          <p:nvPr/>
        </p:nvSpPr>
        <p:spPr>
          <a:xfrm>
            <a:off x="3989846" y="1291137"/>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70C0"/>
                </a:solidFill>
              </a:rPr>
              <a:t>Security Concerns</a:t>
            </a:r>
            <a:endParaRPr lang="en-US" sz="2000"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258" y="1781313"/>
            <a:ext cx="5210175" cy="3324225"/>
          </a:xfrm>
          <a:prstGeom prst="rect">
            <a:avLst/>
          </a:prstGeom>
        </p:spPr>
      </p:pic>
    </p:spTree>
    <p:extLst>
      <p:ext uri="{BB962C8B-B14F-4D97-AF65-F5344CB8AC3E}">
        <p14:creationId xmlns:p14="http://schemas.microsoft.com/office/powerpoint/2010/main" val="1308788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2027861" y="1506002"/>
            <a:ext cx="8200478" cy="2923877"/>
          </a:xfrm>
          <a:prstGeom prst="rect">
            <a:avLst/>
          </a:prstGeom>
        </p:spPr>
        <p:txBody>
          <a:bodyPr wrap="square">
            <a:spAutoFit/>
          </a:bodyPr>
          <a:lstStyle/>
          <a:p>
            <a:pPr algn="ctr"/>
            <a:r>
              <a:rPr lang="en-US" sz="2000" b="1" dirty="0">
                <a:latin typeface="Times New Roman" panose="02020603050405020304" pitchFamily="18" charset="0"/>
              </a:rPr>
              <a:t>Knowledge Check 2</a:t>
            </a:r>
          </a:p>
          <a:p>
            <a:endParaRPr lang="en-US" sz="2000" b="1" dirty="0">
              <a:latin typeface="Times New Roman" panose="02020603050405020304" pitchFamily="18" charset="0"/>
            </a:endParaRPr>
          </a:p>
          <a:p>
            <a:r>
              <a:rPr lang="en-US" dirty="0"/>
              <a:t>A company is allowing a BYOD policy for its staff.</a:t>
            </a:r>
          </a:p>
          <a:p>
            <a:r>
              <a:rPr lang="en-US" dirty="0"/>
              <a:t>Which of the following is a best practice that can decrease the risk of users jailbreaking mobile devices?</a:t>
            </a:r>
          </a:p>
          <a:p>
            <a:endParaRPr lang="en-US" dirty="0"/>
          </a:p>
          <a:p>
            <a:r>
              <a:rPr lang="en-US" dirty="0"/>
              <a:t>A. Install a corporately monitored mobile antivirus on the devices.</a:t>
            </a:r>
          </a:p>
          <a:p>
            <a:r>
              <a:rPr lang="en-US" dirty="0"/>
              <a:t>B. Prevent the installation of applications from a third-party application store.</a:t>
            </a:r>
          </a:p>
          <a:p>
            <a:r>
              <a:rPr lang="en-US" dirty="0"/>
              <a:t>C. Build a custom ROM that can prevent jailbreaking.</a:t>
            </a:r>
          </a:p>
          <a:p>
            <a:r>
              <a:rPr lang="en-US" dirty="0"/>
              <a:t>D. Require applications to be digitally signed.</a:t>
            </a:r>
            <a:endParaRPr lang="en-US" sz="2000" dirty="0">
              <a:latin typeface="Times New Roman" panose="02020603050405020304" pitchFamily="18" charset="0"/>
            </a:endParaRPr>
          </a:p>
        </p:txBody>
      </p:sp>
    </p:spTree>
    <p:extLst>
      <p:ext uri="{BB962C8B-B14F-4D97-AF65-F5344CB8AC3E}">
        <p14:creationId xmlns:p14="http://schemas.microsoft.com/office/powerpoint/2010/main" val="2117911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2387" y="1706621"/>
            <a:ext cx="10513433" cy="923330"/>
          </a:xfrm>
          <a:prstGeom prst="rect">
            <a:avLst/>
          </a:prstGeom>
          <a:noFill/>
        </p:spPr>
        <p:txBody>
          <a:bodyPr wrap="square" rtlCol="0">
            <a:spAutoFit/>
          </a:bodyPr>
          <a:lstStyle/>
          <a:p>
            <a:pPr eaLnBrk="0" hangingPunct="0"/>
            <a:r>
              <a:rPr lang="en-US" b="1" dirty="0">
                <a:solidFill>
                  <a:srgbClr val="0070C0"/>
                </a:solidFill>
              </a:rPr>
              <a:t>EXAM OBJECTIVES (DOMAINS)</a:t>
            </a:r>
            <a:endParaRPr lang="en-US" dirty="0">
              <a:solidFill>
                <a:srgbClr val="0070C0"/>
              </a:solidFill>
            </a:endParaRPr>
          </a:p>
          <a:p>
            <a:pPr eaLnBrk="0" hangingPunct="0"/>
            <a:r>
              <a:rPr lang="en-US" dirty="0"/>
              <a:t>The table below lists the domains measured by this examination and the extent to which they are represented:</a:t>
            </a:r>
            <a:endParaRPr lang="en-US" b="1" i="1" dirty="0"/>
          </a:p>
        </p:txBody>
      </p:sp>
      <p:sp>
        <p:nvSpPr>
          <p:cNvPr id="14" name="TextBox 13"/>
          <p:cNvSpPr txBox="1"/>
          <p:nvPr/>
        </p:nvSpPr>
        <p:spPr>
          <a:xfrm>
            <a:off x="6436895" y="2682828"/>
            <a:ext cx="5406968" cy="2031325"/>
          </a:xfrm>
          <a:prstGeom prst="rect">
            <a:avLst/>
          </a:prstGeom>
          <a:noFill/>
        </p:spPr>
        <p:txBody>
          <a:bodyPr wrap="square" rtlCol="0">
            <a:spAutoFit/>
          </a:bodyPr>
          <a:lstStyle/>
          <a:p>
            <a:pPr eaLnBrk="0" hangingPunct="0"/>
            <a:r>
              <a:rPr lang="en-US" b="1" u="sng" dirty="0">
                <a:solidFill>
                  <a:srgbClr val="0070C0"/>
                </a:solidFill>
              </a:rPr>
              <a:t>Session 10</a:t>
            </a:r>
          </a:p>
          <a:p>
            <a:pPr eaLnBrk="0" hangingPunct="0"/>
            <a:r>
              <a:rPr lang="en-US" dirty="0"/>
              <a:t>Includes Objectives from Domain 2, and 4</a:t>
            </a:r>
          </a:p>
          <a:p>
            <a:pPr eaLnBrk="0" hangingPunct="0"/>
            <a:endParaRPr lang="en-US" dirty="0"/>
          </a:p>
          <a:p>
            <a:pPr eaLnBrk="0" hangingPunct="0"/>
            <a:r>
              <a:rPr lang="en-US" dirty="0"/>
              <a:t>Objective 2.5 – </a:t>
            </a:r>
            <a:r>
              <a:rPr lang="en-US" i="1" dirty="0"/>
              <a:t>Given a scenario, deploy mobile devices securely   </a:t>
            </a:r>
          </a:p>
          <a:p>
            <a:pPr eaLnBrk="0" hangingPunct="0"/>
            <a:r>
              <a:rPr lang="en-US" dirty="0"/>
              <a:t>Objective 4.4 – </a:t>
            </a:r>
            <a:r>
              <a:rPr lang="en-US" i="1" dirty="0"/>
              <a:t>Given a scenario, differentiate common account management practices. </a:t>
            </a:r>
          </a:p>
        </p:txBody>
      </p:sp>
      <p:sp>
        <p:nvSpPr>
          <p:cNvPr id="15" name="Rectangle 14"/>
          <p:cNvSpPr/>
          <p:nvPr/>
        </p:nvSpPr>
        <p:spPr>
          <a:xfrm>
            <a:off x="3036444" y="945858"/>
            <a:ext cx="6096000" cy="707886"/>
          </a:xfrm>
          <a:prstGeom prst="rect">
            <a:avLst/>
          </a:prstGeom>
        </p:spPr>
        <p:txBody>
          <a:bodyPr>
            <a:spAutoFit/>
          </a:bodyPr>
          <a:lstStyle/>
          <a:p>
            <a:pPr algn="ct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CompTIA Security+ </a:t>
            </a:r>
          </a:p>
          <a:p>
            <a:pPr algn="ctr"/>
            <a:r>
              <a:rPr lang="en-US" sz="2000" b="1" dirty="0">
                <a:latin typeface="Times New Roman" panose="02020603050405020304" pitchFamily="18" charset="0"/>
                <a:cs typeface="Times New Roman" panose="02020603050405020304" pitchFamily="18" charset="0"/>
              </a:rPr>
              <a:t>Test: SYO-601</a:t>
            </a:r>
          </a:p>
        </p:txBody>
      </p:sp>
      <p:sp>
        <p:nvSpPr>
          <p:cNvPr id="16"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17"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18"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graphicFrame>
        <p:nvGraphicFramePr>
          <p:cNvPr id="9" name="Table 4">
            <a:extLst>
              <a:ext uri="{FF2B5EF4-FFF2-40B4-BE49-F238E27FC236}">
                <a16:creationId xmlns:a16="http://schemas.microsoft.com/office/drawing/2014/main" id="{A08BCF6D-E918-49E1-940A-444BCD794579}"/>
              </a:ext>
            </a:extLst>
          </p:cNvPr>
          <p:cNvGraphicFramePr>
            <a:graphicFrameLocks noGrp="1"/>
          </p:cNvGraphicFramePr>
          <p:nvPr>
            <p:extLst>
              <p:ext uri="{D42A27DB-BD31-4B8C-83A1-F6EECF244321}">
                <p14:modId xmlns:p14="http://schemas.microsoft.com/office/powerpoint/2010/main" val="3179234638"/>
              </p:ext>
            </p:extLst>
          </p:nvPr>
        </p:nvGraphicFramePr>
        <p:xfrm>
          <a:off x="824762" y="2682884"/>
          <a:ext cx="5491817" cy="3090332"/>
        </p:xfrm>
        <a:graphic>
          <a:graphicData uri="http://schemas.openxmlformats.org/drawingml/2006/table">
            <a:tbl>
              <a:tblPr firstRow="1" bandRow="1">
                <a:tableStyleId>{5C22544A-7EE6-4342-B048-85BDC9FD1C3A}</a:tableStyleId>
              </a:tblPr>
              <a:tblGrid>
                <a:gridCol w="4195888">
                  <a:extLst>
                    <a:ext uri="{9D8B030D-6E8A-4147-A177-3AD203B41FA5}">
                      <a16:colId xmlns:a16="http://schemas.microsoft.com/office/drawing/2014/main" val="3543597167"/>
                    </a:ext>
                  </a:extLst>
                </a:gridCol>
                <a:gridCol w="1295929">
                  <a:extLst>
                    <a:ext uri="{9D8B030D-6E8A-4147-A177-3AD203B41FA5}">
                      <a16:colId xmlns:a16="http://schemas.microsoft.com/office/drawing/2014/main" val="766011753"/>
                    </a:ext>
                  </a:extLst>
                </a:gridCol>
              </a:tblGrid>
              <a:tr h="441476">
                <a:tc>
                  <a:txBody>
                    <a:bodyPr/>
                    <a:lstStyle/>
                    <a:p>
                      <a:r>
                        <a:rPr lang="en-US" dirty="0"/>
                        <a:t>Domain</a:t>
                      </a:r>
                    </a:p>
                  </a:txBody>
                  <a:tcPr/>
                </a:tc>
                <a:tc>
                  <a:txBody>
                    <a:bodyPr/>
                    <a:lstStyle/>
                    <a:p>
                      <a:r>
                        <a:rPr lang="en-US" dirty="0"/>
                        <a:t>Weight</a:t>
                      </a:r>
                    </a:p>
                  </a:txBody>
                  <a:tcPr/>
                </a:tc>
                <a:extLst>
                  <a:ext uri="{0D108BD9-81ED-4DB2-BD59-A6C34878D82A}">
                    <a16:rowId xmlns:a16="http://schemas.microsoft.com/office/drawing/2014/main" val="1160234940"/>
                  </a:ext>
                </a:extLst>
              </a:tr>
              <a:tr h="441476">
                <a:tc>
                  <a:txBody>
                    <a:bodyPr/>
                    <a:lstStyle/>
                    <a:p>
                      <a:r>
                        <a:rPr lang="en-US" dirty="0"/>
                        <a:t>1.0 Threats, Attacks and Vulnerabilities</a:t>
                      </a:r>
                    </a:p>
                  </a:txBody>
                  <a:tcPr/>
                </a:tc>
                <a:tc>
                  <a:txBody>
                    <a:bodyPr/>
                    <a:lstStyle/>
                    <a:p>
                      <a:r>
                        <a:rPr lang="en-US" dirty="0"/>
                        <a:t>24%</a:t>
                      </a:r>
                    </a:p>
                  </a:txBody>
                  <a:tcPr/>
                </a:tc>
                <a:extLst>
                  <a:ext uri="{0D108BD9-81ED-4DB2-BD59-A6C34878D82A}">
                    <a16:rowId xmlns:a16="http://schemas.microsoft.com/office/drawing/2014/main" val="1227054233"/>
                  </a:ext>
                </a:extLst>
              </a:tr>
              <a:tr h="441476">
                <a:tc>
                  <a:txBody>
                    <a:bodyPr/>
                    <a:lstStyle/>
                    <a:p>
                      <a:r>
                        <a:rPr lang="en-US" dirty="0"/>
                        <a:t>2.0 Architecture and Design</a:t>
                      </a:r>
                    </a:p>
                  </a:txBody>
                  <a:tcPr/>
                </a:tc>
                <a:tc>
                  <a:txBody>
                    <a:bodyPr/>
                    <a:lstStyle/>
                    <a:p>
                      <a:r>
                        <a:rPr lang="en-US" dirty="0"/>
                        <a:t>21%</a:t>
                      </a:r>
                    </a:p>
                  </a:txBody>
                  <a:tcPr/>
                </a:tc>
                <a:extLst>
                  <a:ext uri="{0D108BD9-81ED-4DB2-BD59-A6C34878D82A}">
                    <a16:rowId xmlns:a16="http://schemas.microsoft.com/office/drawing/2014/main" val="3733200258"/>
                  </a:ext>
                </a:extLst>
              </a:tr>
              <a:tr h="441476">
                <a:tc>
                  <a:txBody>
                    <a:bodyPr/>
                    <a:lstStyle/>
                    <a:p>
                      <a:r>
                        <a:rPr lang="en-US" dirty="0"/>
                        <a:t>3.0 Implementation</a:t>
                      </a:r>
                    </a:p>
                  </a:txBody>
                  <a:tcPr/>
                </a:tc>
                <a:tc>
                  <a:txBody>
                    <a:bodyPr/>
                    <a:lstStyle/>
                    <a:p>
                      <a:r>
                        <a:rPr lang="en-US" dirty="0"/>
                        <a:t>25%</a:t>
                      </a:r>
                    </a:p>
                  </a:txBody>
                  <a:tcPr/>
                </a:tc>
                <a:extLst>
                  <a:ext uri="{0D108BD9-81ED-4DB2-BD59-A6C34878D82A}">
                    <a16:rowId xmlns:a16="http://schemas.microsoft.com/office/drawing/2014/main" val="862388185"/>
                  </a:ext>
                </a:extLst>
              </a:tr>
              <a:tr h="441476">
                <a:tc>
                  <a:txBody>
                    <a:bodyPr/>
                    <a:lstStyle/>
                    <a:p>
                      <a:r>
                        <a:rPr lang="en-US" dirty="0"/>
                        <a:t>4.0 Operations and Incident Response</a:t>
                      </a:r>
                    </a:p>
                  </a:txBody>
                  <a:tcPr/>
                </a:tc>
                <a:tc>
                  <a:txBody>
                    <a:bodyPr/>
                    <a:lstStyle/>
                    <a:p>
                      <a:r>
                        <a:rPr lang="en-US" dirty="0"/>
                        <a:t>16%</a:t>
                      </a:r>
                    </a:p>
                  </a:txBody>
                  <a:tcPr/>
                </a:tc>
                <a:extLst>
                  <a:ext uri="{0D108BD9-81ED-4DB2-BD59-A6C34878D82A}">
                    <a16:rowId xmlns:a16="http://schemas.microsoft.com/office/drawing/2014/main" val="4146252796"/>
                  </a:ext>
                </a:extLst>
              </a:tr>
              <a:tr h="441476">
                <a:tc>
                  <a:txBody>
                    <a:bodyPr/>
                    <a:lstStyle/>
                    <a:p>
                      <a:r>
                        <a:rPr lang="en-US" dirty="0"/>
                        <a:t>5.0 Governance, Risk, and Compliance</a:t>
                      </a:r>
                    </a:p>
                  </a:txBody>
                  <a:tcPr/>
                </a:tc>
                <a:tc>
                  <a:txBody>
                    <a:bodyPr/>
                    <a:lstStyle/>
                    <a:p>
                      <a:r>
                        <a:rPr lang="en-US" dirty="0"/>
                        <a:t>14%</a:t>
                      </a:r>
                    </a:p>
                  </a:txBody>
                  <a:tcPr/>
                </a:tc>
                <a:extLst>
                  <a:ext uri="{0D108BD9-81ED-4DB2-BD59-A6C34878D82A}">
                    <a16:rowId xmlns:a16="http://schemas.microsoft.com/office/drawing/2014/main" val="3989865338"/>
                  </a:ext>
                </a:extLst>
              </a:tr>
              <a:tr h="441476">
                <a:tc>
                  <a:txBody>
                    <a:bodyPr/>
                    <a:lstStyle/>
                    <a:p>
                      <a:r>
                        <a:rPr lang="en-US" dirty="0"/>
                        <a:t>Total</a:t>
                      </a:r>
                    </a:p>
                  </a:txBody>
                  <a:tcPr/>
                </a:tc>
                <a:tc>
                  <a:txBody>
                    <a:bodyPr/>
                    <a:lstStyle/>
                    <a:p>
                      <a:r>
                        <a:rPr lang="en-US" dirty="0"/>
                        <a:t>100%</a:t>
                      </a:r>
                    </a:p>
                  </a:txBody>
                  <a:tcPr/>
                </a:tc>
                <a:extLst>
                  <a:ext uri="{0D108BD9-81ED-4DB2-BD59-A6C34878D82A}">
                    <a16:rowId xmlns:a16="http://schemas.microsoft.com/office/drawing/2014/main" val="3066264879"/>
                  </a:ext>
                </a:extLst>
              </a:tr>
            </a:tbl>
          </a:graphicData>
        </a:graphic>
      </p:graphicFrame>
    </p:spTree>
    <p:extLst>
      <p:ext uri="{BB962C8B-B14F-4D97-AF65-F5344CB8AC3E}">
        <p14:creationId xmlns:p14="http://schemas.microsoft.com/office/powerpoint/2010/main" val="42486427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0" name="TextBox 9"/>
          <p:cNvSpPr txBox="1"/>
          <p:nvPr/>
        </p:nvSpPr>
        <p:spPr>
          <a:xfrm>
            <a:off x="730609" y="1828924"/>
            <a:ext cx="4442283" cy="3693319"/>
          </a:xfrm>
          <a:prstGeom prst="rect">
            <a:avLst/>
          </a:prstGeom>
          <a:noFill/>
        </p:spPr>
        <p:txBody>
          <a:bodyPr wrap="square" rtlCol="0">
            <a:spAutoFit/>
          </a:bodyPr>
          <a:lstStyle/>
          <a:p>
            <a:pPr lvl="1"/>
            <a:r>
              <a:rPr lang="en-US" b="1" dirty="0">
                <a:solidFill>
                  <a:srgbClr val="0070C0"/>
                </a:solidFill>
              </a:rPr>
              <a:t>Password Requirements </a:t>
            </a:r>
          </a:p>
          <a:p>
            <a:endParaRPr lang="en-US" dirty="0"/>
          </a:p>
          <a:p>
            <a:pPr marL="285750" indent="-285750">
              <a:buFont typeface="Arial" panose="020B0604020202020204" pitchFamily="34" charset="0"/>
              <a:buChar char="•"/>
            </a:pPr>
            <a:r>
              <a:rPr lang="en-US" i="1" dirty="0"/>
              <a:t>Password complexity</a:t>
            </a:r>
          </a:p>
          <a:p>
            <a:pPr marL="285750" indent="-285750">
              <a:buFont typeface="Arial" panose="020B0604020202020204" pitchFamily="34" charset="0"/>
              <a:buChar char="•"/>
            </a:pPr>
            <a:r>
              <a:rPr lang="en-US" i="1" dirty="0"/>
              <a:t>Password history</a:t>
            </a:r>
            <a:endParaRPr lang="en-US" dirty="0"/>
          </a:p>
          <a:p>
            <a:pPr marL="285750" indent="-285750">
              <a:buFont typeface="Arial" panose="020B0604020202020204" pitchFamily="34" charset="0"/>
              <a:buChar char="•"/>
            </a:pPr>
            <a:r>
              <a:rPr lang="en-US" i="1" dirty="0"/>
              <a:t>Passphrases</a:t>
            </a:r>
            <a:endParaRPr lang="en-US" dirty="0"/>
          </a:p>
          <a:p>
            <a:pPr marL="285750" indent="-285750">
              <a:buFont typeface="Arial" panose="020B0604020202020204" pitchFamily="34" charset="0"/>
              <a:buChar char="•"/>
            </a:pPr>
            <a:r>
              <a:rPr lang="en-US" i="1" dirty="0"/>
              <a:t>Account lockout</a:t>
            </a:r>
          </a:p>
          <a:p>
            <a:pPr marL="285750" indent="-285750">
              <a:buFont typeface="Arial" panose="020B0604020202020204" pitchFamily="34" charset="0"/>
              <a:buChar char="•"/>
            </a:pPr>
            <a:endParaRPr lang="en-US" i="1" dirty="0"/>
          </a:p>
          <a:p>
            <a:r>
              <a:rPr lang="en-US" i="1" dirty="0"/>
              <a:t>High security environments: </a:t>
            </a:r>
            <a:r>
              <a:rPr lang="en-US" dirty="0"/>
              <a:t>passwords must be 14 characters in length, </a:t>
            </a:r>
          </a:p>
          <a:p>
            <a:r>
              <a:rPr lang="en-US" dirty="0"/>
              <a:t>must be changed every 30 days, </a:t>
            </a:r>
          </a:p>
          <a:p>
            <a:r>
              <a:rPr lang="en-US" dirty="0"/>
              <a:t>will lockout after 3 wrong attempts, </a:t>
            </a:r>
          </a:p>
          <a:p>
            <a:r>
              <a:rPr lang="en-US" dirty="0"/>
              <a:t>and must have an Administrator to reset the account.  </a:t>
            </a:r>
          </a:p>
        </p:txBody>
      </p:sp>
      <p:pic>
        <p:nvPicPr>
          <p:cNvPr id="3" name="Picture 2" descr="Graphical user interface, application&#10;&#10;Description automatically generated">
            <a:extLst>
              <a:ext uri="{FF2B5EF4-FFF2-40B4-BE49-F238E27FC236}">
                <a16:creationId xmlns:a16="http://schemas.microsoft.com/office/drawing/2014/main" id="{F5431A42-9174-484E-B835-57553CCF2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01" y="1828924"/>
            <a:ext cx="5642532" cy="3139321"/>
          </a:xfrm>
          <a:prstGeom prst="rect">
            <a:avLst/>
          </a:prstGeom>
        </p:spPr>
      </p:pic>
    </p:spTree>
    <p:extLst>
      <p:ext uri="{BB962C8B-B14F-4D97-AF65-F5344CB8AC3E}">
        <p14:creationId xmlns:p14="http://schemas.microsoft.com/office/powerpoint/2010/main" val="17586630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1" name="TextBox 10"/>
          <p:cNvSpPr txBox="1"/>
          <p:nvPr/>
        </p:nvSpPr>
        <p:spPr>
          <a:xfrm>
            <a:off x="556567" y="1578303"/>
            <a:ext cx="3083698" cy="2585323"/>
          </a:xfrm>
          <a:prstGeom prst="rect">
            <a:avLst/>
          </a:prstGeom>
          <a:noFill/>
        </p:spPr>
        <p:txBody>
          <a:bodyPr wrap="square" rtlCol="0">
            <a:spAutoFit/>
          </a:bodyPr>
          <a:lstStyle/>
          <a:p>
            <a:pPr lvl="1"/>
            <a:r>
              <a:rPr lang="en-US" b="1" dirty="0">
                <a:solidFill>
                  <a:srgbClr val="0070C0"/>
                </a:solidFill>
              </a:rPr>
              <a:t>Accounts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t>User Accounts </a:t>
            </a:r>
          </a:p>
          <a:p>
            <a:pPr marL="285750" indent="-285750">
              <a:buFont typeface="Arial" panose="020B0604020202020204" pitchFamily="34" charset="0"/>
              <a:buChar char="•"/>
            </a:pPr>
            <a:r>
              <a:rPr lang="en-US" i="1" dirty="0"/>
              <a:t>Administrator Accounts </a:t>
            </a:r>
          </a:p>
          <a:p>
            <a:pPr marL="285750" indent="-285750">
              <a:buFont typeface="Arial" panose="020B0604020202020204" pitchFamily="34" charset="0"/>
              <a:buChar char="•"/>
            </a:pPr>
            <a:r>
              <a:rPr lang="en-US" i="1" dirty="0"/>
              <a:t>Privileged Account </a:t>
            </a:r>
          </a:p>
          <a:p>
            <a:pPr marL="285750" indent="-285750">
              <a:buFont typeface="Arial" panose="020B0604020202020204" pitchFamily="34" charset="0"/>
              <a:buChar char="•"/>
            </a:pPr>
            <a:r>
              <a:rPr lang="en-US" i="1" dirty="0"/>
              <a:t>Shared Accounts </a:t>
            </a:r>
          </a:p>
          <a:p>
            <a:pPr marL="285750" indent="-285750">
              <a:buFont typeface="Arial" panose="020B0604020202020204" pitchFamily="34" charset="0"/>
              <a:buChar char="•"/>
            </a:pPr>
            <a:r>
              <a:rPr lang="en-US" i="1" dirty="0"/>
              <a:t>Guest Accounts </a:t>
            </a:r>
          </a:p>
          <a:p>
            <a:pPr marL="285750" indent="-285750">
              <a:buFont typeface="Arial" panose="020B0604020202020204" pitchFamily="34" charset="0"/>
              <a:buChar char="•"/>
            </a:pPr>
            <a:r>
              <a:rPr lang="en-US" i="1" dirty="0"/>
              <a:t>Service Accounts  </a:t>
            </a:r>
          </a:p>
          <a:p>
            <a:pPr marL="285750" indent="-285750">
              <a:buFont typeface="Arial" panose="020B0604020202020204" pitchFamily="34" charset="0"/>
              <a:buChar char="•"/>
            </a:pPr>
            <a:endParaRPr lang="en-US"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206" y="1621640"/>
            <a:ext cx="5906536" cy="3748730"/>
          </a:xfrm>
          <a:prstGeom prst="rect">
            <a:avLst/>
          </a:prstGeom>
        </p:spPr>
      </p:pic>
    </p:spTree>
    <p:extLst>
      <p:ext uri="{BB962C8B-B14F-4D97-AF65-F5344CB8AC3E}">
        <p14:creationId xmlns:p14="http://schemas.microsoft.com/office/powerpoint/2010/main" val="17124413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1" name="TextBox 10"/>
          <p:cNvSpPr txBox="1"/>
          <p:nvPr/>
        </p:nvSpPr>
        <p:spPr>
          <a:xfrm>
            <a:off x="478972" y="1217889"/>
            <a:ext cx="10975966" cy="5078313"/>
          </a:xfrm>
          <a:prstGeom prst="rect">
            <a:avLst/>
          </a:prstGeom>
          <a:noFill/>
        </p:spPr>
        <p:txBody>
          <a:bodyPr wrap="square" rtlCol="0">
            <a:spAutoFit/>
          </a:bodyPr>
          <a:lstStyle/>
          <a:p>
            <a:r>
              <a:rPr lang="en-US" b="1" dirty="0">
                <a:solidFill>
                  <a:srgbClr val="0070C0"/>
                </a:solidFill>
              </a:rPr>
              <a:t>Privileged Accounts</a:t>
            </a:r>
          </a:p>
          <a:p>
            <a:endParaRPr lang="en-US" b="1" dirty="0"/>
          </a:p>
          <a:p>
            <a:r>
              <a:rPr lang="en-US" b="1" dirty="0"/>
              <a:t>Privileged accounts for people.</a:t>
            </a:r>
          </a:p>
          <a:p>
            <a:r>
              <a:rPr lang="en-US" i="1" dirty="0"/>
              <a:t>Personal (named) privileged accounts</a:t>
            </a:r>
            <a:r>
              <a:rPr lang="en-US" dirty="0"/>
              <a:t>: A </a:t>
            </a:r>
            <a:r>
              <a:rPr lang="en-US" dirty="0" err="1"/>
              <a:t>nongeneric</a:t>
            </a:r>
            <a:r>
              <a:rPr lang="en-US" dirty="0"/>
              <a:t> personal (named) user account that is assigned to an administrative role or assumes elevated privileges in process, and therefore has access to all standard user as well as privileged operations.</a:t>
            </a:r>
          </a:p>
          <a:p>
            <a:endParaRPr lang="en-US" i="1" dirty="0"/>
          </a:p>
          <a:p>
            <a:r>
              <a:rPr lang="en-US" i="1" dirty="0"/>
              <a:t>System-defined shared privileged accounts</a:t>
            </a:r>
            <a:r>
              <a:rPr lang="en-US" dirty="0"/>
              <a:t>: Accounts that are built into the systems or applications for administrative purposes, such as root on Unix/Linux systems or Administrator on Windows systems.</a:t>
            </a:r>
          </a:p>
          <a:p>
            <a:endParaRPr lang="en-US" i="1" dirty="0"/>
          </a:p>
          <a:p>
            <a:r>
              <a:rPr lang="en-US" i="1" dirty="0"/>
              <a:t>Enterprise-defined shared privileged accounts</a:t>
            </a:r>
            <a:r>
              <a:rPr lang="en-US" dirty="0"/>
              <a:t>: Accounts that are set up for administration, software installation and configuration purposes. Shared by multiple administrators, these accounts also include emergency accounts, also known as "</a:t>
            </a:r>
            <a:r>
              <a:rPr lang="en-US" dirty="0" err="1"/>
              <a:t>firecall</a:t>
            </a:r>
            <a:r>
              <a:rPr lang="en-US" dirty="0"/>
              <a:t>" or "break-glass" accounts, used in the event of an emergency to gain privileged access on a temporary basis.</a:t>
            </a:r>
          </a:p>
          <a:p>
            <a:pPr lvl="1"/>
            <a:endParaRPr lang="en-US" dirty="0"/>
          </a:p>
          <a:p>
            <a:r>
              <a:rPr lang="en-US" b="1" dirty="0"/>
              <a:t>Privileged accounts for software.</a:t>
            </a:r>
          </a:p>
          <a:p>
            <a:r>
              <a:rPr lang="en-US" dirty="0"/>
              <a:t>Service, application or software accounts that are used to allow remote interactions (software-to-software) with other systems, applications, databases or services.</a:t>
            </a:r>
            <a:endParaRPr lang="en-US" i="1" dirty="0"/>
          </a:p>
        </p:txBody>
      </p:sp>
    </p:spTree>
    <p:extLst>
      <p:ext uri="{BB962C8B-B14F-4D97-AF65-F5344CB8AC3E}">
        <p14:creationId xmlns:p14="http://schemas.microsoft.com/office/powerpoint/2010/main" val="4863460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1" name="TextBox 10"/>
          <p:cNvSpPr txBox="1"/>
          <p:nvPr/>
        </p:nvSpPr>
        <p:spPr>
          <a:xfrm>
            <a:off x="556567" y="1673644"/>
            <a:ext cx="4903707" cy="2862322"/>
          </a:xfrm>
          <a:prstGeom prst="rect">
            <a:avLst/>
          </a:prstGeom>
          <a:noFill/>
        </p:spPr>
        <p:txBody>
          <a:bodyPr wrap="square" rtlCol="0">
            <a:spAutoFit/>
          </a:bodyPr>
          <a:lstStyle/>
          <a:p>
            <a:pPr lvl="1"/>
            <a:r>
              <a:rPr lang="en-US" b="1" dirty="0">
                <a:solidFill>
                  <a:srgbClr val="0070C0"/>
                </a:solidFill>
              </a:rPr>
              <a:t>Access Account Audits  </a:t>
            </a:r>
          </a:p>
          <a:p>
            <a:endParaRPr lang="en-US" dirty="0"/>
          </a:p>
          <a:p>
            <a:r>
              <a:rPr lang="en-US" dirty="0"/>
              <a:t>Tools for tracking and auditing account access management. </a:t>
            </a:r>
          </a:p>
          <a:p>
            <a:endParaRPr lang="en-US" dirty="0"/>
          </a:p>
          <a:p>
            <a:r>
              <a:rPr lang="en-US" b="1" i="1" dirty="0"/>
              <a:t>PASM</a:t>
            </a:r>
            <a:r>
              <a:rPr lang="en-US" i="1" dirty="0"/>
              <a:t> – Privileged Account and Session Management </a:t>
            </a:r>
          </a:p>
          <a:p>
            <a:endParaRPr lang="en-US" dirty="0"/>
          </a:p>
          <a:p>
            <a:r>
              <a:rPr lang="en-US" b="1" i="1" dirty="0"/>
              <a:t>PEDM</a:t>
            </a:r>
            <a:r>
              <a:rPr lang="en-US" i="1" dirty="0"/>
              <a:t> – Privilege Elevation and Delegation Management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178" y="1534967"/>
            <a:ext cx="5160332" cy="4098778"/>
          </a:xfrm>
          <a:prstGeom prst="rect">
            <a:avLst/>
          </a:prstGeom>
        </p:spPr>
      </p:pic>
    </p:spTree>
    <p:extLst>
      <p:ext uri="{BB962C8B-B14F-4D97-AF65-F5344CB8AC3E}">
        <p14:creationId xmlns:p14="http://schemas.microsoft.com/office/powerpoint/2010/main" val="33314277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0" name="TextBox 9"/>
          <p:cNvSpPr txBox="1"/>
          <p:nvPr/>
        </p:nvSpPr>
        <p:spPr>
          <a:xfrm>
            <a:off x="556567" y="1742260"/>
            <a:ext cx="4564073" cy="2031325"/>
          </a:xfrm>
          <a:prstGeom prst="rect">
            <a:avLst/>
          </a:prstGeom>
          <a:noFill/>
        </p:spPr>
        <p:txBody>
          <a:bodyPr wrap="square" rtlCol="0">
            <a:spAutoFit/>
          </a:bodyPr>
          <a:lstStyle/>
          <a:p>
            <a:pPr lvl="1"/>
            <a:r>
              <a:rPr lang="en-US" b="1" dirty="0">
                <a:solidFill>
                  <a:srgbClr val="0070C0"/>
                </a:solidFill>
              </a:rPr>
              <a:t>Principle of Least Privilege (POLP)</a:t>
            </a:r>
          </a:p>
          <a:p>
            <a:endParaRPr lang="en-US" dirty="0"/>
          </a:p>
          <a:p>
            <a:r>
              <a:rPr lang="en-US" dirty="0"/>
              <a:t>Each account is only given the privileges that entity (user or service) needs to do their job. </a:t>
            </a:r>
          </a:p>
          <a:p>
            <a:endParaRPr lang="en-US" b="1" dirty="0"/>
          </a:p>
          <a:p>
            <a:endParaRPr lang="en-US" dirty="0"/>
          </a:p>
        </p:txBody>
      </p:sp>
      <p:sp>
        <p:nvSpPr>
          <p:cNvPr id="12" name="TextBox 11"/>
          <p:cNvSpPr txBox="1"/>
          <p:nvPr/>
        </p:nvSpPr>
        <p:spPr>
          <a:xfrm>
            <a:off x="6620691" y="1742260"/>
            <a:ext cx="5014742" cy="3416320"/>
          </a:xfrm>
          <a:prstGeom prst="rect">
            <a:avLst/>
          </a:prstGeom>
          <a:noFill/>
        </p:spPr>
        <p:txBody>
          <a:bodyPr wrap="square" rtlCol="0">
            <a:spAutoFit/>
          </a:bodyPr>
          <a:lstStyle/>
          <a:p>
            <a:pPr lvl="1"/>
            <a:r>
              <a:rPr lang="en-US" b="1" dirty="0">
                <a:solidFill>
                  <a:srgbClr val="0070C0"/>
                </a:solidFill>
              </a:rPr>
              <a:t>How to Implement POLP </a:t>
            </a:r>
          </a:p>
          <a:p>
            <a:endParaRPr lang="en-US" dirty="0"/>
          </a:p>
          <a:p>
            <a:pPr marL="285750" indent="-285750">
              <a:buFont typeface="Arial" panose="020B0604020202020204" pitchFamily="34" charset="0"/>
              <a:buChar char="•"/>
            </a:pPr>
            <a:r>
              <a:rPr lang="en-US" dirty="0"/>
              <a:t>Conducting privilege audits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Starting all accounts with least privilege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Implementing separation of privileges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Assigning just-in-time privileges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Tracking and tracing individual actions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60521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0" name="TextBox 9"/>
          <p:cNvSpPr txBox="1"/>
          <p:nvPr/>
        </p:nvSpPr>
        <p:spPr>
          <a:xfrm>
            <a:off x="3819596" y="1409146"/>
            <a:ext cx="4552807" cy="369332"/>
          </a:xfrm>
          <a:prstGeom prst="rect">
            <a:avLst/>
          </a:prstGeom>
          <a:noFill/>
        </p:spPr>
        <p:txBody>
          <a:bodyPr wrap="square" rtlCol="0">
            <a:spAutoFit/>
          </a:bodyPr>
          <a:lstStyle/>
          <a:p>
            <a:pPr lvl="1"/>
            <a:r>
              <a:rPr lang="en-US" b="1" dirty="0">
                <a:solidFill>
                  <a:srgbClr val="0070C0"/>
                </a:solidFill>
              </a:rPr>
              <a:t>Principle of Least Privilege (POLP)</a:t>
            </a:r>
            <a:endParaRPr lang="en-US" dirty="0"/>
          </a:p>
        </p:txBody>
      </p:sp>
      <p:sp>
        <p:nvSpPr>
          <p:cNvPr id="11" name="TextBox 10"/>
          <p:cNvSpPr txBox="1"/>
          <p:nvPr/>
        </p:nvSpPr>
        <p:spPr>
          <a:xfrm>
            <a:off x="634572" y="2221791"/>
            <a:ext cx="4804158"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Onboarding</a:t>
            </a:r>
            <a:r>
              <a:rPr lang="en-US" i="1" dirty="0"/>
              <a:t> </a:t>
            </a:r>
            <a:r>
              <a:rPr lang="en-US" dirty="0"/>
              <a:t>– account set up with least privilege, and user trained in company network and security policies.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Pre-Offer Checks</a:t>
            </a:r>
          </a:p>
          <a:p>
            <a:pPr marL="285750" indent="-285750">
              <a:buFont typeface="Arial" panose="020B0604020202020204" pitchFamily="34" charset="0"/>
              <a:buChar char="•"/>
            </a:pPr>
            <a:r>
              <a:rPr lang="en-US" dirty="0"/>
              <a:t>Background Check</a:t>
            </a:r>
          </a:p>
          <a:p>
            <a:pPr marL="285750" indent="-285750">
              <a:buFont typeface="Arial" panose="020B0604020202020204" pitchFamily="34" charset="0"/>
              <a:buChar char="•"/>
            </a:pPr>
            <a:r>
              <a:rPr lang="en-US" dirty="0"/>
              <a:t>Credit Check</a:t>
            </a:r>
          </a:p>
          <a:p>
            <a:pPr marL="285750" indent="-285750">
              <a:buFont typeface="Arial" panose="020B0604020202020204" pitchFamily="34" charset="0"/>
              <a:buChar char="•"/>
            </a:pPr>
            <a:r>
              <a:rPr lang="en-US" dirty="0"/>
              <a:t>Resume validation</a:t>
            </a:r>
          </a:p>
          <a:p>
            <a:pPr marL="285750" indent="-285750">
              <a:buFont typeface="Arial" panose="020B0604020202020204" pitchFamily="34" charset="0"/>
              <a:buChar char="•"/>
            </a:pPr>
            <a:r>
              <a:rPr lang="en-US" dirty="0"/>
              <a:t>Education validation</a:t>
            </a:r>
          </a:p>
          <a:p>
            <a:pPr marL="285750" indent="-285750">
              <a:buFont typeface="Arial" panose="020B0604020202020204" pitchFamily="34" charset="0"/>
              <a:buChar char="•"/>
            </a:pPr>
            <a:r>
              <a:rPr lang="en-US" dirty="0"/>
              <a:t>Social Media Check </a:t>
            </a:r>
          </a:p>
          <a:p>
            <a:pPr marL="285750" indent="-285750">
              <a:buFont typeface="Arial" panose="020B0604020202020204" pitchFamily="34" charset="0"/>
              <a:buChar char="•"/>
            </a:pPr>
            <a:endParaRPr lang="en-US" dirty="0"/>
          </a:p>
        </p:txBody>
      </p:sp>
      <p:pic>
        <p:nvPicPr>
          <p:cNvPr id="3" name="Picture 2" descr="Text&#10;&#10;Description automatically generated">
            <a:extLst>
              <a:ext uri="{FF2B5EF4-FFF2-40B4-BE49-F238E27FC236}">
                <a16:creationId xmlns:a16="http://schemas.microsoft.com/office/drawing/2014/main" id="{BF643368-83CB-4B3D-A40C-F6A37F9D97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6342" y="2060542"/>
            <a:ext cx="4869091" cy="2475809"/>
          </a:xfrm>
          <a:prstGeom prst="rect">
            <a:avLst/>
          </a:prstGeom>
        </p:spPr>
      </p:pic>
      <p:sp>
        <p:nvSpPr>
          <p:cNvPr id="14" name="TextBox 13">
            <a:extLst>
              <a:ext uri="{FF2B5EF4-FFF2-40B4-BE49-F238E27FC236}">
                <a16:creationId xmlns:a16="http://schemas.microsoft.com/office/drawing/2014/main" id="{160F46FE-51C7-4D81-AA73-3429D46B730D}"/>
              </a:ext>
            </a:extLst>
          </p:cNvPr>
          <p:cNvSpPr txBox="1"/>
          <p:nvPr/>
        </p:nvSpPr>
        <p:spPr>
          <a:xfrm>
            <a:off x="6675267" y="4818415"/>
            <a:ext cx="4882161" cy="1754326"/>
          </a:xfrm>
          <a:prstGeom prst="rect">
            <a:avLst/>
          </a:prstGeom>
          <a:noFill/>
        </p:spPr>
        <p:txBody>
          <a:bodyPr wrap="square" rtlCol="0">
            <a:spAutoFit/>
          </a:bodyPr>
          <a:lstStyle/>
          <a:p>
            <a:r>
              <a:rPr lang="en-US" b="1" u="sng" dirty="0"/>
              <a:t>03/20/21 Teen Vogue Editor Out of a Job Over Old Tweets</a:t>
            </a:r>
            <a:r>
              <a:rPr lang="en-US" u="sng" dirty="0"/>
              <a:t>. </a:t>
            </a:r>
          </a:p>
          <a:p>
            <a:r>
              <a:rPr lang="en-US" dirty="0"/>
              <a:t>Tweets Alexi </a:t>
            </a:r>
            <a:r>
              <a:rPr lang="en-US" dirty="0" err="1"/>
              <a:t>McCammond</a:t>
            </a:r>
            <a:r>
              <a:rPr lang="en-US" dirty="0"/>
              <a:t> made ten years before, at age 17, come back to haunt her and results in the loss of a high-level position even before she starts. </a:t>
            </a:r>
          </a:p>
        </p:txBody>
      </p:sp>
    </p:spTree>
    <p:extLst>
      <p:ext uri="{BB962C8B-B14F-4D97-AF65-F5344CB8AC3E}">
        <p14:creationId xmlns:p14="http://schemas.microsoft.com/office/powerpoint/2010/main" val="24151318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0" name="TextBox 9"/>
          <p:cNvSpPr txBox="1"/>
          <p:nvPr/>
        </p:nvSpPr>
        <p:spPr>
          <a:xfrm>
            <a:off x="3819596" y="1409146"/>
            <a:ext cx="4552807" cy="369332"/>
          </a:xfrm>
          <a:prstGeom prst="rect">
            <a:avLst/>
          </a:prstGeom>
          <a:noFill/>
        </p:spPr>
        <p:txBody>
          <a:bodyPr wrap="square" rtlCol="0">
            <a:spAutoFit/>
          </a:bodyPr>
          <a:lstStyle/>
          <a:p>
            <a:pPr lvl="1"/>
            <a:r>
              <a:rPr lang="en-US" b="1" dirty="0">
                <a:solidFill>
                  <a:srgbClr val="0070C0"/>
                </a:solidFill>
              </a:rPr>
              <a:t>Principle of Least Privilege (POLP)</a:t>
            </a:r>
            <a:endParaRPr lang="en-US" dirty="0"/>
          </a:p>
        </p:txBody>
      </p:sp>
      <p:sp>
        <p:nvSpPr>
          <p:cNvPr id="11" name="TextBox 10"/>
          <p:cNvSpPr txBox="1"/>
          <p:nvPr/>
        </p:nvSpPr>
        <p:spPr>
          <a:xfrm>
            <a:off x="634572" y="2221791"/>
            <a:ext cx="4804158"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Off-boarding</a:t>
            </a:r>
            <a:r>
              <a:rPr lang="en-US" dirty="0"/>
              <a:t> – accounts should be disabled as soon as an employee is terminated or leaves the company on good terms or bad terms.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Disable the accounts for a limited amount of time, then delete the account. </a:t>
            </a:r>
          </a:p>
        </p:txBody>
      </p:sp>
      <p:pic>
        <p:nvPicPr>
          <p:cNvPr id="3" name="Picture 2">
            <a:extLst>
              <a:ext uri="{FF2B5EF4-FFF2-40B4-BE49-F238E27FC236}">
                <a16:creationId xmlns:a16="http://schemas.microsoft.com/office/drawing/2014/main" id="{D8304E98-D4B8-4151-BFD7-0BD46982A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965" y="2221791"/>
            <a:ext cx="5122463" cy="3013214"/>
          </a:xfrm>
          <a:prstGeom prst="rect">
            <a:avLst/>
          </a:prstGeom>
        </p:spPr>
      </p:pic>
    </p:spTree>
    <p:extLst>
      <p:ext uri="{BB962C8B-B14F-4D97-AF65-F5344CB8AC3E}">
        <p14:creationId xmlns:p14="http://schemas.microsoft.com/office/powerpoint/2010/main" val="12816556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sp>
        <p:nvSpPr>
          <p:cNvPr id="10" name="TextBox 9"/>
          <p:cNvSpPr txBox="1"/>
          <p:nvPr/>
        </p:nvSpPr>
        <p:spPr>
          <a:xfrm>
            <a:off x="3819596" y="1409146"/>
            <a:ext cx="4552807" cy="369332"/>
          </a:xfrm>
          <a:prstGeom prst="rect">
            <a:avLst/>
          </a:prstGeom>
          <a:noFill/>
        </p:spPr>
        <p:txBody>
          <a:bodyPr wrap="square" rtlCol="0">
            <a:spAutoFit/>
          </a:bodyPr>
          <a:lstStyle/>
          <a:p>
            <a:pPr lvl="1"/>
            <a:r>
              <a:rPr lang="en-US" b="1" dirty="0">
                <a:solidFill>
                  <a:srgbClr val="0070C0"/>
                </a:solidFill>
              </a:rPr>
              <a:t>Principle of Least Privilege (POLP)</a:t>
            </a:r>
            <a:endParaRPr lang="en-US" dirty="0"/>
          </a:p>
        </p:txBody>
      </p:sp>
      <p:sp>
        <p:nvSpPr>
          <p:cNvPr id="12" name="TextBox 11"/>
          <p:cNvSpPr txBox="1"/>
          <p:nvPr/>
        </p:nvSpPr>
        <p:spPr>
          <a:xfrm>
            <a:off x="588667" y="2241766"/>
            <a:ext cx="4804158" cy="3416320"/>
          </a:xfrm>
          <a:prstGeom prst="rect">
            <a:avLst/>
          </a:prstGeom>
          <a:noFill/>
        </p:spPr>
        <p:txBody>
          <a:bodyPr wrap="square" rtlCol="0">
            <a:spAutoFit/>
          </a:bodyPr>
          <a:lstStyle/>
          <a:p>
            <a:r>
              <a:rPr lang="en-US" b="1" i="1" dirty="0"/>
              <a:t>Time of Day Restrictions </a:t>
            </a:r>
            <a:r>
              <a:rPr lang="en-US" dirty="0"/>
              <a:t>– restrict the times of the day when the employee is allowed/expected to logon to the system. </a:t>
            </a:r>
          </a:p>
          <a:p>
            <a:endParaRPr lang="en-US" dirty="0"/>
          </a:p>
          <a:p>
            <a:r>
              <a:rPr lang="en-US" b="1" i="1" dirty="0"/>
              <a:t>Computer Restrictions </a:t>
            </a:r>
            <a:r>
              <a:rPr lang="en-US" dirty="0"/>
              <a:t>– restrict the user to certain computers within the network where the employee is expected to work. </a:t>
            </a:r>
          </a:p>
          <a:p>
            <a:endParaRPr lang="en-US" dirty="0"/>
          </a:p>
          <a:p>
            <a:r>
              <a:rPr lang="en-US" b="1" i="1" dirty="0"/>
              <a:t>Location-Based Controls </a:t>
            </a:r>
            <a:r>
              <a:rPr lang="en-US" dirty="0"/>
              <a:t>– restricting the user to allow/deny access based on location. Example: </a:t>
            </a:r>
            <a:r>
              <a:rPr lang="en-US" i="1" dirty="0"/>
              <a:t>Not allowed to login from a location in Russia. </a:t>
            </a:r>
          </a:p>
        </p:txBody>
      </p:sp>
      <p:pic>
        <p:nvPicPr>
          <p:cNvPr id="3" name="Picture 2">
            <a:extLst>
              <a:ext uri="{FF2B5EF4-FFF2-40B4-BE49-F238E27FC236}">
                <a16:creationId xmlns:a16="http://schemas.microsoft.com/office/drawing/2014/main" id="{E4CC610B-6CD0-4B1C-8350-5B0CED8A9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041" y="2230676"/>
            <a:ext cx="4378392" cy="3502714"/>
          </a:xfrm>
          <a:prstGeom prst="rect">
            <a:avLst/>
          </a:prstGeom>
        </p:spPr>
      </p:pic>
    </p:spTree>
    <p:extLst>
      <p:ext uri="{BB962C8B-B14F-4D97-AF65-F5344CB8AC3E}">
        <p14:creationId xmlns:p14="http://schemas.microsoft.com/office/powerpoint/2010/main" val="2839346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283648" y="1436333"/>
            <a:ext cx="9688904" cy="4308872"/>
          </a:xfrm>
          <a:prstGeom prst="rect">
            <a:avLst/>
          </a:prstGeom>
        </p:spPr>
        <p:txBody>
          <a:bodyPr wrap="square">
            <a:spAutoFit/>
          </a:bodyPr>
          <a:lstStyle/>
          <a:p>
            <a:pPr algn="ctr"/>
            <a:r>
              <a:rPr lang="en-US" sz="2000" b="1" dirty="0">
                <a:latin typeface="Times New Roman" panose="02020603050405020304" pitchFamily="18" charset="0"/>
              </a:rPr>
              <a:t>Knowledge Check 3</a:t>
            </a:r>
          </a:p>
          <a:p>
            <a:endParaRPr lang="en-US" sz="2000" b="1" dirty="0">
              <a:latin typeface="Times New Roman" panose="02020603050405020304" pitchFamily="18" charset="0"/>
            </a:endParaRPr>
          </a:p>
          <a:p>
            <a:r>
              <a:rPr lang="en-US" dirty="0"/>
              <a:t>A business sector is highly competitive, and safeguarding trade secrets and critical information is paramount. On a seasonal basis, an organization employs temporary hires and contractor personnel to accomplish its mission objectives. </a:t>
            </a:r>
          </a:p>
          <a:p>
            <a:r>
              <a:rPr lang="en-US" dirty="0"/>
              <a:t>The temporary and contract personnel require access to network resources only when on the clock.</a:t>
            </a:r>
          </a:p>
          <a:p>
            <a:r>
              <a:rPr lang="en-US" dirty="0"/>
              <a:t>Which of the following account management practices are the BEST ways to manage these accounts?</a:t>
            </a:r>
          </a:p>
          <a:p>
            <a:endParaRPr lang="en-US" dirty="0"/>
          </a:p>
          <a:p>
            <a:r>
              <a:rPr lang="en-US" dirty="0"/>
              <a:t>A. Employ time-of-day restrictions.</a:t>
            </a:r>
          </a:p>
          <a:p>
            <a:r>
              <a:rPr lang="en-US" dirty="0"/>
              <a:t>B. Employ password complexity.</a:t>
            </a:r>
          </a:p>
          <a:p>
            <a:r>
              <a:rPr lang="en-US" dirty="0"/>
              <a:t>C. Employ a random key generator strategy.</a:t>
            </a:r>
          </a:p>
          <a:p>
            <a:r>
              <a:rPr lang="en-US" dirty="0"/>
              <a:t>D. Employ an account expiration strategy.</a:t>
            </a:r>
          </a:p>
          <a:p>
            <a:r>
              <a:rPr lang="en-US" dirty="0"/>
              <a:t>E. Employ a password lockout policy</a:t>
            </a:r>
            <a:endParaRPr lang="en-US" sz="2000" dirty="0">
              <a:latin typeface="Times New Roman" panose="02020603050405020304" pitchFamily="18" charset="0"/>
            </a:endParaRPr>
          </a:p>
        </p:txBody>
      </p:sp>
    </p:spTree>
    <p:extLst>
      <p:ext uri="{BB962C8B-B14F-4D97-AF65-F5344CB8AC3E}">
        <p14:creationId xmlns:p14="http://schemas.microsoft.com/office/powerpoint/2010/main" val="41826060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Account Management Concepts </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665" y="1340333"/>
            <a:ext cx="9109446" cy="4755598"/>
          </a:xfrm>
          <a:prstGeom prst="rect">
            <a:avLst/>
          </a:prstGeom>
        </p:spPr>
      </p:pic>
    </p:spTree>
    <p:extLst>
      <p:ext uri="{BB962C8B-B14F-4D97-AF65-F5344CB8AC3E}">
        <p14:creationId xmlns:p14="http://schemas.microsoft.com/office/powerpoint/2010/main" val="12195313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45010" y="1059866"/>
            <a:ext cx="11350857" cy="4555093"/>
          </a:xfrm>
          <a:prstGeom prst="rect">
            <a:avLst/>
          </a:prstGeom>
          <a:noFill/>
        </p:spPr>
        <p:txBody>
          <a:bodyPr wrap="square" rtlCol="0">
            <a:spAutoFit/>
          </a:bodyPr>
          <a:lstStyle/>
          <a:p>
            <a:r>
              <a:rPr lang="en-US" sz="2000" b="1" i="1" dirty="0">
                <a:solidFill>
                  <a:srgbClr val="0070C0"/>
                </a:solidFill>
              </a:rPr>
              <a:t>Terminology </a:t>
            </a:r>
          </a:p>
          <a:p>
            <a:endParaRPr lang="en-US" b="1" i="1" dirty="0"/>
          </a:p>
          <a:p>
            <a:r>
              <a:rPr lang="en-US" b="1" i="1" dirty="0"/>
              <a:t>BYOD </a:t>
            </a:r>
            <a:r>
              <a:rPr lang="en-US" dirty="0"/>
              <a:t>– Bring Your Own Device, adding a personal devices to the network requires security adherence to network security policies. </a:t>
            </a:r>
          </a:p>
          <a:p>
            <a:endParaRPr lang="en-US" dirty="0"/>
          </a:p>
          <a:p>
            <a:r>
              <a:rPr lang="en-US" b="1" i="1" dirty="0"/>
              <a:t>COPE </a:t>
            </a:r>
            <a:r>
              <a:rPr lang="en-US" dirty="0"/>
              <a:t>– Company Owned and Provided Equipment, requires these devices comply with company security policies, and not be used in personal ways that conflict with the corporate User Acceptance Policy.</a:t>
            </a:r>
          </a:p>
          <a:p>
            <a:endParaRPr lang="en-US" b="1" i="1" dirty="0"/>
          </a:p>
          <a:p>
            <a:r>
              <a:rPr lang="en-US" b="1" i="1" dirty="0"/>
              <a:t>GSM </a:t>
            </a:r>
            <a:r>
              <a:rPr lang="en-US" dirty="0"/>
              <a:t>–</a:t>
            </a:r>
            <a:r>
              <a:rPr lang="en-US" b="1" i="1" dirty="0"/>
              <a:t> </a:t>
            </a:r>
            <a:r>
              <a:rPr lang="en-US" dirty="0"/>
              <a:t>Global System for Mobile communication. Commonly known as 2G. </a:t>
            </a:r>
          </a:p>
          <a:p>
            <a:r>
              <a:rPr lang="en-US" dirty="0"/>
              <a:t> </a:t>
            </a:r>
            <a:endParaRPr lang="en-US" b="1" i="1" dirty="0"/>
          </a:p>
          <a:p>
            <a:r>
              <a:rPr lang="en-US" b="1" i="1" dirty="0"/>
              <a:t>LTE </a:t>
            </a:r>
            <a:r>
              <a:rPr lang="en-US" dirty="0"/>
              <a:t>– Long-Term Evolution is the standard for wireless communication of high-speed data for mobile devices. Commonly known as 4G. </a:t>
            </a:r>
          </a:p>
          <a:p>
            <a:endParaRPr lang="en-US" b="1" i="1" dirty="0"/>
          </a:p>
          <a:p>
            <a:r>
              <a:rPr lang="en-US" b="1" i="1" dirty="0"/>
              <a:t>UMTS </a:t>
            </a:r>
            <a:r>
              <a:rPr lang="en-US" dirty="0"/>
              <a:t>– Universal Mobile Telecommunications System, This is the 3G standard based on GSM, an improvement over GSM. </a:t>
            </a:r>
          </a:p>
          <a:p>
            <a:endParaRPr lang="en-US" dirty="0"/>
          </a:p>
        </p:txBody>
      </p:sp>
      <p:sp>
        <p:nvSpPr>
          <p:cNvPr id="7"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12"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Tree>
    <p:extLst>
      <p:ext uri="{BB962C8B-B14F-4D97-AF65-F5344CB8AC3E}">
        <p14:creationId xmlns:p14="http://schemas.microsoft.com/office/powerpoint/2010/main" val="20755779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103502" y="1453750"/>
            <a:ext cx="9984996" cy="4585871"/>
          </a:xfrm>
          <a:prstGeom prst="rect">
            <a:avLst/>
          </a:prstGeom>
        </p:spPr>
        <p:txBody>
          <a:bodyPr wrap="square">
            <a:spAutoFit/>
          </a:bodyPr>
          <a:lstStyle/>
          <a:p>
            <a:pPr algn="ctr"/>
            <a:r>
              <a:rPr lang="en-US" sz="2000" b="1" dirty="0">
                <a:latin typeface="Times New Roman" panose="02020603050405020304" pitchFamily="18" charset="0"/>
              </a:rPr>
              <a:t>Knowledge Check 4</a:t>
            </a:r>
          </a:p>
          <a:p>
            <a:endParaRPr lang="en-US" sz="2000" b="1" dirty="0">
              <a:latin typeface="Times New Roman" panose="02020603050405020304" pitchFamily="18" charset="0"/>
            </a:endParaRPr>
          </a:p>
          <a:p>
            <a:r>
              <a:rPr lang="en-US" dirty="0"/>
              <a:t>A company has a security policy that specifies all endpoint computing devices should be assigned a unique identifier that can be tracked via an inventory management system. Recent changes to airline security regulations have cause many executives in the company to travel with mini tablet devices instead of laptops.</a:t>
            </a:r>
          </a:p>
          <a:p>
            <a:r>
              <a:rPr lang="en-US" dirty="0"/>
              <a:t>These tablet devices are difficult to tag and track. An RDP application is used from the tablet to connect into the company network.</a:t>
            </a:r>
          </a:p>
          <a:p>
            <a:r>
              <a:rPr lang="en-US" dirty="0"/>
              <a:t>Which of the following should be implemented in order to meet the security policy requirements?</a:t>
            </a:r>
          </a:p>
          <a:p>
            <a:endParaRPr lang="en-US" dirty="0"/>
          </a:p>
          <a:p>
            <a:r>
              <a:rPr lang="en-US" dirty="0"/>
              <a:t>A. Virtual desktop infrastructure (IDI)</a:t>
            </a:r>
          </a:p>
          <a:p>
            <a:r>
              <a:rPr lang="en-US" dirty="0"/>
              <a:t>B. WS-security and geo-fencing</a:t>
            </a:r>
          </a:p>
          <a:p>
            <a:r>
              <a:rPr lang="en-US" dirty="0"/>
              <a:t>C. A hardware security module (HSM)</a:t>
            </a:r>
          </a:p>
          <a:p>
            <a:r>
              <a:rPr lang="en-US" dirty="0"/>
              <a:t>D. RFID tagging system</a:t>
            </a:r>
          </a:p>
          <a:p>
            <a:r>
              <a:rPr lang="en-US" dirty="0"/>
              <a:t>E. MDM software</a:t>
            </a:r>
          </a:p>
          <a:p>
            <a:r>
              <a:rPr lang="en-US" dirty="0"/>
              <a:t>F. Security Requirements Traceability Matrix (SRTM)</a:t>
            </a:r>
            <a:endParaRPr lang="en-US" sz="2000" dirty="0">
              <a:latin typeface="Times New Roman" panose="02020603050405020304" pitchFamily="18" charset="0"/>
            </a:endParaRPr>
          </a:p>
        </p:txBody>
      </p:sp>
    </p:spTree>
    <p:extLst>
      <p:ext uri="{BB962C8B-B14F-4D97-AF65-F5344CB8AC3E}">
        <p14:creationId xmlns:p14="http://schemas.microsoft.com/office/powerpoint/2010/main" val="3536466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2003348" y="1497293"/>
            <a:ext cx="8249504" cy="2646878"/>
          </a:xfrm>
          <a:prstGeom prst="rect">
            <a:avLst/>
          </a:prstGeom>
        </p:spPr>
        <p:txBody>
          <a:bodyPr wrap="square">
            <a:spAutoFit/>
          </a:bodyPr>
          <a:lstStyle/>
          <a:p>
            <a:pPr algn="ctr"/>
            <a:r>
              <a:rPr lang="en-US" sz="2000" b="1" dirty="0">
                <a:latin typeface="Times New Roman" panose="02020603050405020304" pitchFamily="18" charset="0"/>
              </a:rPr>
              <a:t>Knowledge Check 5</a:t>
            </a:r>
          </a:p>
          <a:p>
            <a:endParaRPr lang="en-US" sz="2000" b="1" dirty="0">
              <a:latin typeface="Times New Roman" panose="02020603050405020304" pitchFamily="18" charset="0"/>
            </a:endParaRPr>
          </a:p>
          <a:p>
            <a:r>
              <a:rPr lang="en-US" dirty="0"/>
              <a:t>Which of the following attack types is being carried out where a target is being sent unsolicited messages via Bluetooth?</a:t>
            </a:r>
          </a:p>
          <a:p>
            <a:endParaRPr lang="en-US" dirty="0"/>
          </a:p>
          <a:p>
            <a:r>
              <a:rPr lang="en-US" dirty="0"/>
              <a:t>A. War chalking</a:t>
            </a:r>
          </a:p>
          <a:p>
            <a:r>
              <a:rPr lang="en-US" dirty="0"/>
              <a:t>B. Bluejacking</a:t>
            </a:r>
          </a:p>
          <a:p>
            <a:r>
              <a:rPr lang="en-US" dirty="0"/>
              <a:t>C. </a:t>
            </a:r>
            <a:r>
              <a:rPr lang="en-US" dirty="0" err="1"/>
              <a:t>Bluesnarfing</a:t>
            </a:r>
            <a:endParaRPr lang="en-US" dirty="0"/>
          </a:p>
          <a:p>
            <a:r>
              <a:rPr lang="en-US" dirty="0"/>
              <a:t>D. Rogue tethering</a:t>
            </a:r>
            <a:endParaRPr lang="en-US" sz="2000" dirty="0">
              <a:latin typeface="Times New Roman" panose="02020603050405020304" pitchFamily="18" charset="0"/>
            </a:endParaRPr>
          </a:p>
        </p:txBody>
      </p:sp>
    </p:spTree>
    <p:extLst>
      <p:ext uri="{BB962C8B-B14F-4D97-AF65-F5344CB8AC3E}">
        <p14:creationId xmlns:p14="http://schemas.microsoft.com/office/powerpoint/2010/main" val="13318841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2003348" y="1497293"/>
            <a:ext cx="8249504" cy="3754874"/>
          </a:xfrm>
          <a:prstGeom prst="rect">
            <a:avLst/>
          </a:prstGeom>
        </p:spPr>
        <p:txBody>
          <a:bodyPr wrap="square">
            <a:spAutoFit/>
          </a:bodyPr>
          <a:lstStyle/>
          <a:p>
            <a:pPr algn="ctr"/>
            <a:r>
              <a:rPr lang="en-US" sz="2000" b="1" dirty="0">
                <a:latin typeface="Times New Roman" panose="02020603050405020304" pitchFamily="18" charset="0"/>
              </a:rPr>
              <a:t>Knowledge Check 6</a:t>
            </a:r>
          </a:p>
          <a:p>
            <a:endParaRPr lang="en-US" sz="2000" b="1" dirty="0">
              <a:latin typeface="Times New Roman" panose="02020603050405020304" pitchFamily="18" charset="0"/>
            </a:endParaRPr>
          </a:p>
          <a:p>
            <a:r>
              <a:rPr lang="en-US" dirty="0"/>
              <a:t>A security manager is creating an account management policy for a global organization with sales personnel who must access corporate network resources while traveling all over the world.</a:t>
            </a:r>
          </a:p>
          <a:p>
            <a:r>
              <a:rPr lang="en-US" dirty="0"/>
              <a:t>Which of the following practices is the security manager MOST likely to enforce with the policy? (Select TWO)</a:t>
            </a:r>
          </a:p>
          <a:p>
            <a:endParaRPr lang="en-US" dirty="0"/>
          </a:p>
          <a:p>
            <a:r>
              <a:rPr lang="en-US" dirty="0"/>
              <a:t>A. Time-of-day restrictions</a:t>
            </a:r>
          </a:p>
          <a:p>
            <a:r>
              <a:rPr lang="en-US" dirty="0"/>
              <a:t>B. Password complexity</a:t>
            </a:r>
          </a:p>
          <a:p>
            <a:r>
              <a:rPr lang="en-US" dirty="0"/>
              <a:t>C. Location-based authentication</a:t>
            </a:r>
          </a:p>
          <a:p>
            <a:r>
              <a:rPr lang="en-US" dirty="0"/>
              <a:t>D. Group-based access control</a:t>
            </a:r>
          </a:p>
          <a:p>
            <a:r>
              <a:rPr lang="en-US" dirty="0"/>
              <a:t>E. Standard naming convention</a:t>
            </a:r>
            <a:endParaRPr lang="en-US" sz="2000" dirty="0">
              <a:latin typeface="Times New Roman" panose="02020603050405020304" pitchFamily="18" charset="0"/>
            </a:endParaRPr>
          </a:p>
        </p:txBody>
      </p:sp>
    </p:spTree>
    <p:extLst>
      <p:ext uri="{BB962C8B-B14F-4D97-AF65-F5344CB8AC3E}">
        <p14:creationId xmlns:p14="http://schemas.microsoft.com/office/powerpoint/2010/main" val="24663864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907524" y="1532127"/>
            <a:ext cx="8441152" cy="2646878"/>
          </a:xfrm>
          <a:prstGeom prst="rect">
            <a:avLst/>
          </a:prstGeom>
        </p:spPr>
        <p:txBody>
          <a:bodyPr wrap="square">
            <a:spAutoFit/>
          </a:bodyPr>
          <a:lstStyle/>
          <a:p>
            <a:pPr algn="ctr"/>
            <a:r>
              <a:rPr lang="en-US" sz="2000" b="1" dirty="0">
                <a:latin typeface="Times New Roman" panose="02020603050405020304" pitchFamily="18" charset="0"/>
              </a:rPr>
              <a:t>Knowledge Check 7</a:t>
            </a:r>
          </a:p>
          <a:p>
            <a:pPr algn="ctr"/>
            <a:endParaRPr lang="en-US" sz="2000" b="1" dirty="0">
              <a:latin typeface="Times New Roman" panose="02020603050405020304" pitchFamily="18" charset="0"/>
            </a:endParaRPr>
          </a:p>
          <a:p>
            <a:r>
              <a:rPr lang="en-US" dirty="0"/>
              <a:t>To help prevent one job role from having sufficient access to create, modify, and approve payroll data, which of the following practices should be employed?</a:t>
            </a:r>
          </a:p>
          <a:p>
            <a:endParaRPr lang="en-US" dirty="0"/>
          </a:p>
          <a:p>
            <a:r>
              <a:rPr lang="en-US" dirty="0"/>
              <a:t>A. Least privilege</a:t>
            </a:r>
          </a:p>
          <a:p>
            <a:r>
              <a:rPr lang="en-US" dirty="0"/>
              <a:t>B. Job rotation</a:t>
            </a:r>
          </a:p>
          <a:p>
            <a:r>
              <a:rPr lang="en-US" dirty="0"/>
              <a:t>C. Background checks</a:t>
            </a:r>
          </a:p>
          <a:p>
            <a:r>
              <a:rPr lang="en-US" dirty="0"/>
              <a:t>D. Separation of duties</a:t>
            </a:r>
          </a:p>
        </p:txBody>
      </p:sp>
    </p:spTree>
    <p:extLst>
      <p:ext uri="{BB962C8B-B14F-4D97-AF65-F5344CB8AC3E}">
        <p14:creationId xmlns:p14="http://schemas.microsoft.com/office/powerpoint/2010/main" val="10397072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439996" y="1506001"/>
            <a:ext cx="9376208" cy="3200876"/>
          </a:xfrm>
          <a:prstGeom prst="rect">
            <a:avLst/>
          </a:prstGeom>
        </p:spPr>
        <p:txBody>
          <a:bodyPr wrap="square">
            <a:spAutoFit/>
          </a:bodyPr>
          <a:lstStyle/>
          <a:p>
            <a:pPr algn="ctr"/>
            <a:r>
              <a:rPr lang="en-US" sz="2000" b="1" dirty="0">
                <a:latin typeface="Times New Roman" panose="02020603050405020304" pitchFamily="18" charset="0"/>
              </a:rPr>
              <a:t>Knowledge Check 8</a:t>
            </a:r>
          </a:p>
          <a:p>
            <a:pPr algn="ctr"/>
            <a:endParaRPr lang="en-US" sz="2000" b="1" dirty="0">
              <a:latin typeface="Times New Roman" panose="02020603050405020304" pitchFamily="18" charset="0"/>
            </a:endParaRPr>
          </a:p>
          <a:p>
            <a:r>
              <a:rPr lang="en-US" dirty="0"/>
              <a:t>During a third-party audit, it is determined that a member of the firewall team can request, approve, and implement a new rule-set on the firewall.</a:t>
            </a:r>
          </a:p>
          <a:p>
            <a:r>
              <a:rPr lang="en-US" dirty="0"/>
              <a:t>Which of the following will the audit team most l likely recommend during the audit out brief?</a:t>
            </a:r>
          </a:p>
          <a:p>
            <a:endParaRPr lang="en-US" dirty="0"/>
          </a:p>
          <a:p>
            <a:r>
              <a:rPr lang="en-US" dirty="0"/>
              <a:t>A. Discretionary access control for the firewall team</a:t>
            </a:r>
          </a:p>
          <a:p>
            <a:r>
              <a:rPr lang="en-US" dirty="0"/>
              <a:t>B. Separation of duties policy for the firewall team</a:t>
            </a:r>
          </a:p>
          <a:p>
            <a:r>
              <a:rPr lang="en-US" dirty="0"/>
              <a:t>C. Least privilege for the firewall team</a:t>
            </a:r>
          </a:p>
          <a:p>
            <a:r>
              <a:rPr lang="en-US" dirty="0"/>
              <a:t>D. Mandatory access control for the firewall team</a:t>
            </a:r>
          </a:p>
        </p:txBody>
      </p:sp>
    </p:spTree>
    <p:extLst>
      <p:ext uri="{BB962C8B-B14F-4D97-AF65-F5344CB8AC3E}">
        <p14:creationId xmlns:p14="http://schemas.microsoft.com/office/powerpoint/2010/main" val="24971961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439996" y="1506001"/>
            <a:ext cx="9376208" cy="3200876"/>
          </a:xfrm>
          <a:prstGeom prst="rect">
            <a:avLst/>
          </a:prstGeom>
        </p:spPr>
        <p:txBody>
          <a:bodyPr wrap="square">
            <a:spAutoFit/>
          </a:bodyPr>
          <a:lstStyle/>
          <a:p>
            <a:pPr algn="ctr"/>
            <a:r>
              <a:rPr lang="en-US" sz="2000" b="1" dirty="0">
                <a:latin typeface="Times New Roman" panose="02020603050405020304" pitchFamily="18" charset="0"/>
              </a:rPr>
              <a:t>Knowledge Check 9</a:t>
            </a:r>
          </a:p>
          <a:p>
            <a:pPr algn="ctr"/>
            <a:endParaRPr lang="en-US" sz="2000" b="1" dirty="0">
              <a:latin typeface="Times New Roman" panose="02020603050405020304" pitchFamily="18" charset="0"/>
            </a:endParaRPr>
          </a:p>
          <a:p>
            <a:r>
              <a:rPr lang="en-US" dirty="0"/>
              <a:t>A department head at a university resigned on the first day of the spring semester. It was subsequently determined that the department head deleted numerous files and directories from the server-based home directory while the campus was closed. </a:t>
            </a:r>
          </a:p>
          <a:p>
            <a:r>
              <a:rPr lang="en-US" dirty="0"/>
              <a:t>Which of the following policies or procedures could have prevented this from occurring?</a:t>
            </a:r>
          </a:p>
          <a:p>
            <a:endParaRPr lang="en-US" dirty="0"/>
          </a:p>
          <a:p>
            <a:r>
              <a:rPr lang="en-US" dirty="0"/>
              <a:t>A. Time-of-day restrictions</a:t>
            </a:r>
          </a:p>
          <a:p>
            <a:r>
              <a:rPr lang="en-US" dirty="0"/>
              <a:t>B. Permission auditing and review</a:t>
            </a:r>
          </a:p>
          <a:p>
            <a:r>
              <a:rPr lang="en-US" dirty="0"/>
              <a:t>C. Offboarding</a:t>
            </a:r>
          </a:p>
          <a:p>
            <a:r>
              <a:rPr lang="en-US" dirty="0"/>
              <a:t>D. Account expiration</a:t>
            </a:r>
          </a:p>
        </p:txBody>
      </p:sp>
    </p:spTree>
    <p:extLst>
      <p:ext uri="{BB962C8B-B14F-4D97-AF65-F5344CB8AC3E}">
        <p14:creationId xmlns:p14="http://schemas.microsoft.com/office/powerpoint/2010/main" val="462694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sp>
        <p:nvSpPr>
          <p:cNvPr id="11" name="Rectangle 10">
            <a:extLst>
              <a:ext uri="{FF2B5EF4-FFF2-40B4-BE49-F238E27FC236}">
                <a16:creationId xmlns:a16="http://schemas.microsoft.com/office/drawing/2014/main" id="{5CA51159-9A5D-42E2-87EA-D5C3E2383A69}"/>
              </a:ext>
            </a:extLst>
          </p:cNvPr>
          <p:cNvSpPr/>
          <p:nvPr/>
        </p:nvSpPr>
        <p:spPr>
          <a:xfrm>
            <a:off x="1850745" y="1401498"/>
            <a:ext cx="8554710" cy="5109091"/>
          </a:xfrm>
          <a:prstGeom prst="rect">
            <a:avLst/>
          </a:prstGeom>
        </p:spPr>
        <p:txBody>
          <a:bodyPr wrap="square">
            <a:spAutoFit/>
          </a:bodyPr>
          <a:lstStyle/>
          <a:p>
            <a:pPr algn="ctr"/>
            <a:r>
              <a:rPr lang="en-US" sz="2000" b="1" dirty="0">
                <a:latin typeface="Times New Roman" panose="02020603050405020304" pitchFamily="18" charset="0"/>
              </a:rPr>
              <a:t>Knowledge Check 10</a:t>
            </a:r>
          </a:p>
          <a:p>
            <a:r>
              <a:rPr lang="en-US" dirty="0"/>
              <a:t>A company’s AUP requires:</a:t>
            </a:r>
          </a:p>
          <a:p>
            <a:pPr marL="285750" indent="-285750">
              <a:buFont typeface="Arial" panose="020B0604020202020204" pitchFamily="34" charset="0"/>
              <a:buChar char="•"/>
            </a:pPr>
            <a:r>
              <a:rPr lang="en-US" dirty="0"/>
              <a:t>Passwords must meet complexity requirements.</a:t>
            </a:r>
          </a:p>
          <a:p>
            <a:pPr marL="285750" indent="-285750">
              <a:buFont typeface="Arial" panose="020B0604020202020204" pitchFamily="34" charset="0"/>
              <a:buChar char="•"/>
            </a:pPr>
            <a:r>
              <a:rPr lang="en-US" dirty="0"/>
              <a:t>Passwords are changed at least once every six months.</a:t>
            </a:r>
          </a:p>
          <a:p>
            <a:pPr marL="285750" indent="-285750">
              <a:buFont typeface="Arial" panose="020B0604020202020204" pitchFamily="34" charset="0"/>
              <a:buChar char="•"/>
            </a:pPr>
            <a:r>
              <a:rPr lang="en-US" dirty="0"/>
              <a:t>Passwords must be at least eight characters long.</a:t>
            </a:r>
          </a:p>
          <a:p>
            <a:r>
              <a:rPr lang="en-US" dirty="0"/>
              <a:t>An auditor is reviewing the following report:</a:t>
            </a:r>
          </a:p>
          <a:p>
            <a:endParaRPr lang="en-US" dirty="0"/>
          </a:p>
          <a:p>
            <a:endParaRPr lang="en-US" dirty="0"/>
          </a:p>
          <a:p>
            <a:endParaRPr lang="en-US" dirty="0"/>
          </a:p>
          <a:p>
            <a:endParaRPr lang="en-US" dirty="0"/>
          </a:p>
          <a:p>
            <a:endParaRPr lang="en-US" dirty="0"/>
          </a:p>
          <a:p>
            <a:endParaRPr lang="en-US" dirty="0"/>
          </a:p>
          <a:p>
            <a:r>
              <a:rPr lang="en-US" dirty="0"/>
              <a:t>Which of the following controls should the auditor recommend to enforce the AUP?</a:t>
            </a:r>
          </a:p>
          <a:p>
            <a:endParaRPr lang="en-US" dirty="0"/>
          </a:p>
          <a:p>
            <a:r>
              <a:rPr lang="en-US" dirty="0"/>
              <a:t>A. Account lockout thresholds</a:t>
            </a:r>
          </a:p>
          <a:p>
            <a:r>
              <a:rPr lang="en-US" dirty="0"/>
              <a:t>B. Account recovery</a:t>
            </a:r>
          </a:p>
          <a:p>
            <a:r>
              <a:rPr lang="en-US" dirty="0"/>
              <a:t>C. Password expiration</a:t>
            </a:r>
          </a:p>
          <a:p>
            <a:r>
              <a:rPr lang="en-US" dirty="0"/>
              <a:t>D. Prohibit password reuse</a:t>
            </a:r>
          </a:p>
        </p:txBody>
      </p:sp>
      <p:pic>
        <p:nvPicPr>
          <p:cNvPr id="2" name="Picture 1">
            <a:extLst>
              <a:ext uri="{FF2B5EF4-FFF2-40B4-BE49-F238E27FC236}">
                <a16:creationId xmlns:a16="http://schemas.microsoft.com/office/drawing/2014/main" id="{0B14088D-1ACD-423E-906C-79AF011CECD0}"/>
              </a:ext>
            </a:extLst>
          </p:cNvPr>
          <p:cNvPicPr>
            <a:picLocks noChangeAspect="1"/>
          </p:cNvPicPr>
          <p:nvPr/>
        </p:nvPicPr>
        <p:blipFill>
          <a:blip r:embed="rId3"/>
          <a:stretch>
            <a:fillRect/>
          </a:stretch>
        </p:blipFill>
        <p:spPr>
          <a:xfrm>
            <a:off x="3518112" y="3223585"/>
            <a:ext cx="5801045" cy="1325580"/>
          </a:xfrm>
          <a:prstGeom prst="rect">
            <a:avLst/>
          </a:prstGeom>
        </p:spPr>
      </p:pic>
    </p:spTree>
    <p:extLst>
      <p:ext uri="{BB962C8B-B14F-4D97-AF65-F5344CB8AC3E}">
        <p14:creationId xmlns:p14="http://schemas.microsoft.com/office/powerpoint/2010/main" val="18894467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588667" y="441697"/>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kern="0" dirty="0"/>
          </a:p>
        </p:txBody>
      </p:sp>
      <p:sp>
        <p:nvSpPr>
          <p:cNvPr id="11" name="Rectangle 2"/>
          <p:cNvSpPr txBox="1">
            <a:spLocks noChangeArrowheads="1"/>
          </p:cNvSpPr>
          <p:nvPr/>
        </p:nvSpPr>
        <p:spPr bwMode="auto">
          <a:xfrm>
            <a:off x="588667" y="44169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12" name="Rectangle 2"/>
          <p:cNvSpPr txBox="1">
            <a:spLocks noChangeArrowheads="1"/>
          </p:cNvSpPr>
          <p:nvPr/>
        </p:nvSpPr>
        <p:spPr bwMode="auto">
          <a:xfrm>
            <a:off x="556567" y="44169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7">
            <a:extLst>
              <a:ext uri="{FF2B5EF4-FFF2-40B4-BE49-F238E27FC236}">
                <a16:creationId xmlns:a16="http://schemas.microsoft.com/office/drawing/2014/main" id="{ED9D4CCF-562D-44CD-ABB7-7C44DE6ECFC1}"/>
              </a:ext>
            </a:extLst>
          </p:cNvPr>
          <p:cNvSpPr txBox="1"/>
          <p:nvPr/>
        </p:nvSpPr>
        <p:spPr>
          <a:xfrm>
            <a:off x="2493214" y="1813173"/>
            <a:ext cx="7205572" cy="32316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Thank You!!</a:t>
            </a:r>
          </a:p>
          <a:p>
            <a:pPr algn="ctr" fontAlgn="base">
              <a:spcBef>
                <a:spcPct val="0"/>
              </a:spcBef>
              <a:spcAft>
                <a:spcPct val="0"/>
              </a:spcAft>
            </a:pPr>
            <a:endParaRPr lang="en-US" sz="2400" b="1" dirty="0">
              <a:solidFill>
                <a:srgbClr val="000000"/>
              </a:solidFill>
              <a:latin typeface="Footlight MT Light" panose="0204060206030A020304" pitchFamily="18" charset="0"/>
              <a:cs typeface="Arial" charset="0"/>
            </a:endParaRP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Send questions and slide deck requests to:</a:t>
            </a: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 </a:t>
            </a:r>
          </a:p>
          <a:p>
            <a:pPr algn="ctr" fontAlgn="base">
              <a:spcBef>
                <a:spcPct val="0"/>
              </a:spcBef>
              <a:spcAft>
                <a:spcPct val="0"/>
              </a:spcAft>
            </a:pPr>
            <a:r>
              <a:rPr lang="en-US" sz="2400" b="1" dirty="0">
                <a:latin typeface="Footlight MT Light" panose="0204060206030A020304" pitchFamily="18" charset="0"/>
                <a:cs typeface="Arial" charset="0"/>
              </a:rPr>
              <a:t>Jim Reeves </a:t>
            </a:r>
          </a:p>
          <a:p>
            <a:pPr algn="ctr" fontAlgn="base">
              <a:spcBef>
                <a:spcPct val="0"/>
              </a:spcBef>
              <a:spcAft>
                <a:spcPct val="0"/>
              </a:spcAft>
            </a:pPr>
            <a:r>
              <a:rPr lang="en-US" b="1" i="1" dirty="0">
                <a:latin typeface="Footlight MT Light" panose="0204060206030A020304" pitchFamily="18" charset="0"/>
                <a:cs typeface="Arial" charset="0"/>
              </a:rPr>
              <a:t>Security+, CASP+,</a:t>
            </a:r>
            <a:r>
              <a:rPr lang="en-US" b="1" i="1" dirty="0" err="1">
                <a:latin typeface="Footlight MT Light" panose="0204060206030A020304" pitchFamily="18" charset="0"/>
                <a:cs typeface="Arial" charset="0"/>
              </a:rPr>
              <a:t>CySA</a:t>
            </a:r>
            <a:r>
              <a:rPr lang="en-US" b="1" i="1" dirty="0">
                <a:latin typeface="Footlight MT Light" panose="0204060206030A020304" pitchFamily="18" charset="0"/>
                <a:cs typeface="Arial" charset="0"/>
              </a:rPr>
              <a:t>+, CISSP, ITILv3, CTT+</a:t>
            </a:r>
          </a:p>
          <a:p>
            <a:pPr algn="ctr" fontAlgn="base">
              <a:spcBef>
                <a:spcPct val="0"/>
              </a:spcBef>
              <a:spcAft>
                <a:spcPct val="0"/>
              </a:spcAft>
            </a:pPr>
            <a:r>
              <a:rPr lang="en-US" b="1" i="1" dirty="0">
                <a:latin typeface="Footlight MT Light" panose="0204060206030A020304" pitchFamily="18" charset="0"/>
                <a:cs typeface="Arial" charset="0"/>
              </a:rPr>
              <a:t>MCSE, MCSD, MCT</a:t>
            </a:r>
          </a:p>
          <a:p>
            <a:pPr algn="ctr" fontAlgn="base">
              <a:spcBef>
                <a:spcPct val="0"/>
              </a:spcBef>
              <a:spcAft>
                <a:spcPct val="0"/>
              </a:spcAft>
            </a:pPr>
            <a:endParaRPr lang="en-US" sz="2400" b="1" u="sng" dirty="0">
              <a:latin typeface="Footlight MT Light" panose="0204060206030A020304" pitchFamily="18" charset="0"/>
              <a:cs typeface="Arial" charset="0"/>
            </a:endParaRPr>
          </a:p>
          <a:p>
            <a:pPr algn="ctr" fontAlgn="base">
              <a:spcBef>
                <a:spcPct val="0"/>
              </a:spcBef>
              <a:spcAft>
                <a:spcPct val="0"/>
              </a:spcAft>
            </a:pPr>
            <a:r>
              <a:rPr lang="en-US" sz="2400" b="1" u="sng" dirty="0">
                <a:latin typeface="Footlight MT Light" panose="0204060206030A020304" pitchFamily="18" charset="0"/>
                <a:cs typeface="Arial" charset="0"/>
              </a:rPr>
              <a:t>jireeves@Deloitte.com</a:t>
            </a:r>
          </a:p>
        </p:txBody>
      </p:sp>
    </p:spTree>
    <p:extLst>
      <p:ext uri="{BB962C8B-B14F-4D97-AF65-F5344CB8AC3E}">
        <p14:creationId xmlns:p14="http://schemas.microsoft.com/office/powerpoint/2010/main" val="51205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88667" y="1444859"/>
            <a:ext cx="7100991" cy="3693319"/>
          </a:xfrm>
          <a:prstGeom prst="rect">
            <a:avLst/>
          </a:prstGeom>
          <a:noFill/>
        </p:spPr>
        <p:txBody>
          <a:bodyPr wrap="square" rtlCol="0">
            <a:spAutoFit/>
          </a:bodyPr>
          <a:lstStyle/>
          <a:p>
            <a:pPr algn="ctr"/>
            <a:r>
              <a:rPr lang="en-US" b="1" dirty="0">
                <a:solidFill>
                  <a:srgbClr val="0070C0"/>
                </a:solidFill>
              </a:rPr>
              <a:t>Cellular Standards </a:t>
            </a:r>
            <a:endParaRPr lang="en-US" dirty="0">
              <a:solidFill>
                <a:srgbClr val="0070C0"/>
              </a:solidFill>
            </a:endParaRPr>
          </a:p>
          <a:p>
            <a:endParaRPr lang="en-US" dirty="0"/>
          </a:p>
          <a:p>
            <a:endParaRPr lang="en-US" dirty="0"/>
          </a:p>
          <a:p>
            <a:r>
              <a:rPr lang="en-US" b="1" i="1" dirty="0"/>
              <a:t>GSM: Global System for Mobile Communication 	       (2G)</a:t>
            </a:r>
          </a:p>
          <a:p>
            <a:endParaRPr lang="en-US" b="1" i="1" dirty="0"/>
          </a:p>
          <a:p>
            <a:r>
              <a:rPr lang="en-US" b="1" i="1" dirty="0"/>
              <a:t>EDGE: Enhanced Data Rates for GSM Evolution 	       (2G/3G)</a:t>
            </a:r>
          </a:p>
          <a:p>
            <a:endParaRPr lang="en-US" b="1" i="1" dirty="0"/>
          </a:p>
          <a:p>
            <a:r>
              <a:rPr lang="en-US" b="1" i="1" dirty="0"/>
              <a:t>UMTS: Universal Mobile Telecommunications System  (3G) </a:t>
            </a:r>
            <a:endParaRPr lang="en-US" dirty="0"/>
          </a:p>
          <a:p>
            <a:endParaRPr lang="en-US" dirty="0"/>
          </a:p>
          <a:p>
            <a:r>
              <a:rPr lang="en-US" b="1" i="1" dirty="0"/>
              <a:t>LTE:</a:t>
            </a:r>
            <a:r>
              <a:rPr lang="en-US" dirty="0"/>
              <a:t> </a:t>
            </a:r>
            <a:r>
              <a:rPr lang="en-US" b="1" i="1" dirty="0"/>
              <a:t>Long-Term Evolution 			        (4G)</a:t>
            </a:r>
            <a:r>
              <a:rPr lang="en-US" dirty="0"/>
              <a:t> </a:t>
            </a:r>
          </a:p>
          <a:p>
            <a:endParaRPr lang="en-US" dirty="0"/>
          </a:p>
          <a:p>
            <a:r>
              <a:rPr lang="en-US" b="1" i="1" dirty="0"/>
              <a:t>OFDM: Orthogonal Frequency-division Multiplexing       (5G) </a:t>
            </a:r>
            <a:r>
              <a:rPr lang="en-US" dirty="0"/>
              <a:t>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Connection Types </a:t>
            </a:r>
            <a:endParaRPr lang="en-US" sz="2000" i="1" dirty="0"/>
          </a:p>
        </p:txBody>
      </p:sp>
      <p:pic>
        <p:nvPicPr>
          <p:cNvPr id="3" name="Picture 2" descr="A picture containing sky, outdoor, gauge&#10;&#10;Description automatically generated">
            <a:extLst>
              <a:ext uri="{FF2B5EF4-FFF2-40B4-BE49-F238E27FC236}">
                <a16:creationId xmlns:a16="http://schemas.microsoft.com/office/drawing/2014/main" id="{573C6A57-E658-46C1-9232-89DAB3310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928" y="1444859"/>
            <a:ext cx="3164210" cy="4754239"/>
          </a:xfrm>
          <a:prstGeom prst="rect">
            <a:avLst/>
          </a:prstGeom>
        </p:spPr>
      </p:pic>
    </p:spTree>
    <p:extLst>
      <p:ext uri="{BB962C8B-B14F-4D97-AF65-F5344CB8AC3E}">
        <p14:creationId xmlns:p14="http://schemas.microsoft.com/office/powerpoint/2010/main" val="5975396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Connection Types </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820" y="1654628"/>
            <a:ext cx="7404714" cy="4101737"/>
          </a:xfrm>
          <a:prstGeom prst="rect">
            <a:avLst/>
          </a:prstGeom>
        </p:spPr>
      </p:pic>
      <p:sp>
        <p:nvSpPr>
          <p:cNvPr id="10" name="TextBox 9">
            <a:extLst>
              <a:ext uri="{FF2B5EF4-FFF2-40B4-BE49-F238E27FC236}">
                <a16:creationId xmlns:a16="http://schemas.microsoft.com/office/drawing/2014/main" id="{3BAFAA29-EA2B-4D9B-82C4-C73EB8276AF2}"/>
              </a:ext>
            </a:extLst>
          </p:cNvPr>
          <p:cNvSpPr txBox="1"/>
          <p:nvPr/>
        </p:nvSpPr>
        <p:spPr>
          <a:xfrm>
            <a:off x="524466" y="1720840"/>
            <a:ext cx="3135867" cy="3416320"/>
          </a:xfrm>
          <a:prstGeom prst="rect">
            <a:avLst/>
          </a:prstGeom>
          <a:noFill/>
        </p:spPr>
        <p:txBody>
          <a:bodyPr wrap="square" rtlCol="0">
            <a:spAutoFit/>
          </a:bodyPr>
          <a:lstStyle/>
          <a:p>
            <a:r>
              <a:rPr lang="en-US" b="1" dirty="0">
                <a:solidFill>
                  <a:srgbClr val="0070C0"/>
                </a:solidFill>
              </a:rPr>
              <a:t>Wi-Fi Standards </a:t>
            </a:r>
            <a:endParaRPr lang="en-US" dirty="0">
              <a:solidFill>
                <a:srgbClr val="0070C0"/>
              </a:solidFill>
            </a:endParaRPr>
          </a:p>
          <a:p>
            <a:endParaRPr lang="en-US" b="1" i="1" dirty="0"/>
          </a:p>
          <a:p>
            <a:r>
              <a:rPr lang="en-US" dirty="0" err="1"/>
              <a:t>WiFi</a:t>
            </a:r>
            <a:r>
              <a:rPr lang="en-US" dirty="0"/>
              <a:t> standards have evolved over the years and now the </a:t>
            </a:r>
            <a:r>
              <a:rPr lang="en-US" i="1" dirty="0"/>
              <a:t>802.11ax</a:t>
            </a:r>
            <a:r>
              <a:rPr lang="en-US" dirty="0"/>
              <a:t> standard operates in both 5 GHz and 2.4 GHz and is backward compatible with previous versions creating more available channels and able to accommodate larger number of users. </a:t>
            </a:r>
          </a:p>
        </p:txBody>
      </p:sp>
    </p:spTree>
    <p:extLst>
      <p:ext uri="{BB962C8B-B14F-4D97-AF65-F5344CB8AC3E}">
        <p14:creationId xmlns:p14="http://schemas.microsoft.com/office/powerpoint/2010/main" val="10906504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625906" y="1547056"/>
            <a:ext cx="3963428" cy="2308324"/>
          </a:xfrm>
          <a:prstGeom prst="rect">
            <a:avLst/>
          </a:prstGeom>
          <a:noFill/>
        </p:spPr>
        <p:txBody>
          <a:bodyPr wrap="square" rtlCol="0">
            <a:spAutoFit/>
          </a:bodyPr>
          <a:lstStyle/>
          <a:p>
            <a:r>
              <a:rPr lang="en-US" b="1" dirty="0">
                <a:solidFill>
                  <a:srgbClr val="0070C0"/>
                </a:solidFill>
              </a:rPr>
              <a:t>Wireless Security</a:t>
            </a:r>
            <a:endParaRPr lang="en-US" dirty="0">
              <a:solidFill>
                <a:srgbClr val="0070C0"/>
              </a:solidFill>
            </a:endParaRPr>
          </a:p>
          <a:p>
            <a:endParaRPr lang="en-US" dirty="0"/>
          </a:p>
          <a:p>
            <a:endParaRPr lang="en-US" dirty="0"/>
          </a:p>
          <a:p>
            <a:r>
              <a:rPr lang="en-US" i="1" dirty="0"/>
              <a:t>Three types: WEP, WPA, WPA2</a:t>
            </a:r>
          </a:p>
          <a:p>
            <a:endParaRPr lang="en-US" i="1" dirty="0"/>
          </a:p>
          <a:p>
            <a:r>
              <a:rPr lang="en-US" i="1" dirty="0"/>
              <a:t>Just remember: Don’t use WEP</a:t>
            </a:r>
          </a:p>
          <a:p>
            <a:r>
              <a:rPr lang="en-US" i="1" dirty="0"/>
              <a:t>                            Use WPA2 </a:t>
            </a:r>
            <a:endParaRPr lang="en-US" dirty="0"/>
          </a:p>
          <a:p>
            <a:endParaRPr lang="en-US" dirty="0"/>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Connection Types </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094" y="1547056"/>
            <a:ext cx="5919765" cy="4913723"/>
          </a:xfrm>
          <a:prstGeom prst="rect">
            <a:avLst/>
          </a:prstGeom>
        </p:spPr>
      </p:pic>
    </p:spTree>
    <p:extLst>
      <p:ext uri="{BB962C8B-B14F-4D97-AF65-F5344CB8AC3E}">
        <p14:creationId xmlns:p14="http://schemas.microsoft.com/office/powerpoint/2010/main" val="14224154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902649" y="1371701"/>
            <a:ext cx="10450902" cy="4524315"/>
          </a:xfrm>
          <a:prstGeom prst="rect">
            <a:avLst/>
          </a:prstGeom>
          <a:noFill/>
        </p:spPr>
        <p:txBody>
          <a:bodyPr wrap="square" rtlCol="0">
            <a:spAutoFit/>
          </a:bodyPr>
          <a:lstStyle/>
          <a:p>
            <a:pPr algn="ctr"/>
            <a:r>
              <a:rPr lang="en-US" b="1" dirty="0" err="1">
                <a:solidFill>
                  <a:srgbClr val="0070C0"/>
                </a:solidFill>
              </a:rPr>
              <a:t>WiFi</a:t>
            </a:r>
            <a:r>
              <a:rPr lang="en-US" b="1" dirty="0">
                <a:solidFill>
                  <a:srgbClr val="0070C0"/>
                </a:solidFill>
              </a:rPr>
              <a:t> Attacks</a:t>
            </a:r>
            <a:endParaRPr lang="en-US" dirty="0">
              <a:solidFill>
                <a:srgbClr val="0070C0"/>
              </a:solidFill>
            </a:endParaRPr>
          </a:p>
          <a:p>
            <a:endParaRPr lang="en-US" b="1" i="1" dirty="0"/>
          </a:p>
          <a:p>
            <a:r>
              <a:rPr lang="en-US" b="1" i="1" dirty="0"/>
              <a:t>Disassociation </a:t>
            </a:r>
            <a:r>
              <a:rPr lang="en-US" dirty="0"/>
              <a:t>– An attack in which the intruder sends a frame to the AP with a spoofed address to make it look like it came from the victim and disconnects them from the network. </a:t>
            </a:r>
          </a:p>
          <a:p>
            <a:endParaRPr lang="en-US" dirty="0"/>
          </a:p>
          <a:p>
            <a:r>
              <a:rPr lang="en-US" b="1" i="1" dirty="0"/>
              <a:t>Rogue Access Point </a:t>
            </a:r>
            <a:r>
              <a:rPr lang="en-US" dirty="0"/>
              <a:t>– Is a Wireless Access Point that is connected to the network but is not an approved access point. This can lead to the Evil Twin attack where a Rogue Access Point is configured like a valid SSID. </a:t>
            </a:r>
          </a:p>
          <a:p>
            <a:endParaRPr lang="en-US" dirty="0"/>
          </a:p>
          <a:p>
            <a:r>
              <a:rPr lang="en-US" b="1" i="1" dirty="0"/>
              <a:t>Near Field Communication (NFC) </a:t>
            </a:r>
            <a:r>
              <a:rPr lang="en-US" dirty="0"/>
              <a:t>– A radio wave transmission that automatically connects when it is within range. </a:t>
            </a:r>
            <a:r>
              <a:rPr lang="en-US" dirty="0" err="1"/>
              <a:t>ApplePay</a:t>
            </a:r>
            <a:r>
              <a:rPr lang="en-US" dirty="0"/>
              <a:t> with a cell phone is an example. This makes it susceptible to sniffing, and attacks. </a:t>
            </a:r>
          </a:p>
          <a:p>
            <a:endParaRPr lang="en-US" dirty="0"/>
          </a:p>
          <a:p>
            <a:r>
              <a:rPr lang="en-US" b="1" i="1" dirty="0" err="1"/>
              <a:t>Bluejacking</a:t>
            </a:r>
            <a:r>
              <a:rPr lang="en-US" b="1" i="1" dirty="0"/>
              <a:t> </a:t>
            </a:r>
            <a:r>
              <a:rPr lang="en-US" dirty="0"/>
              <a:t>– The sending of unsolicited messages over a Bluetooth connection.  </a:t>
            </a:r>
          </a:p>
          <a:p>
            <a:endParaRPr lang="en-US" b="1" i="1" dirty="0"/>
          </a:p>
          <a:p>
            <a:r>
              <a:rPr lang="en-US" b="1" i="1" dirty="0" err="1"/>
              <a:t>Bluesnarfing</a:t>
            </a:r>
            <a:r>
              <a:rPr lang="en-US" b="1" i="1" dirty="0"/>
              <a:t> </a:t>
            </a:r>
            <a:r>
              <a:rPr lang="en-US" dirty="0"/>
              <a:t>– The gaining of unauthorized access through a Bluetooth connection.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Connection Types </a:t>
            </a:r>
            <a:endParaRPr lang="en-US" sz="2000" i="1" dirty="0"/>
          </a:p>
        </p:txBody>
      </p:sp>
    </p:spTree>
    <p:extLst>
      <p:ext uri="{BB962C8B-B14F-4D97-AF65-F5344CB8AC3E}">
        <p14:creationId xmlns:p14="http://schemas.microsoft.com/office/powerpoint/2010/main" val="30171466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56567" y="1441317"/>
            <a:ext cx="4240783" cy="4524315"/>
          </a:xfrm>
          <a:prstGeom prst="rect">
            <a:avLst/>
          </a:prstGeom>
          <a:noFill/>
        </p:spPr>
        <p:txBody>
          <a:bodyPr wrap="square" rtlCol="0">
            <a:spAutoFit/>
          </a:bodyPr>
          <a:lstStyle/>
          <a:p>
            <a:pPr algn="ctr"/>
            <a:r>
              <a:rPr lang="en-US" b="1" dirty="0">
                <a:solidFill>
                  <a:srgbClr val="0070C0"/>
                </a:solidFill>
              </a:rPr>
              <a:t>SATCOM Communications</a:t>
            </a:r>
            <a:endParaRPr lang="en-US" dirty="0">
              <a:solidFill>
                <a:srgbClr val="0070C0"/>
              </a:solidFill>
            </a:endParaRPr>
          </a:p>
          <a:p>
            <a:endParaRPr lang="en-US" b="1" i="1" dirty="0"/>
          </a:p>
          <a:p>
            <a:r>
              <a:rPr lang="en-US" dirty="0"/>
              <a:t>Handheld Satellite Communications phones available from companies like: Iridium, Inmarsat, </a:t>
            </a:r>
            <a:r>
              <a:rPr lang="en-US" dirty="0" err="1"/>
              <a:t>Globalstar</a:t>
            </a:r>
            <a:r>
              <a:rPr lang="en-US" dirty="0"/>
              <a:t> </a:t>
            </a:r>
          </a:p>
          <a:p>
            <a:endParaRPr lang="en-US" dirty="0"/>
          </a:p>
          <a:p>
            <a:r>
              <a:rPr lang="en-US" dirty="0"/>
              <a:t>Only works outdoors with direct line of sight to the satellite network. Does not work indoors. </a:t>
            </a:r>
          </a:p>
          <a:p>
            <a:endParaRPr lang="en-US" dirty="0"/>
          </a:p>
          <a:p>
            <a:r>
              <a:rPr lang="en-US" dirty="0"/>
              <a:t>Typically used by military and first responders, but available to general public. </a:t>
            </a:r>
          </a:p>
          <a:p>
            <a:endParaRPr lang="en-US" dirty="0"/>
          </a:p>
          <a:p>
            <a:r>
              <a:rPr lang="en-US" dirty="0"/>
              <a:t>Good communications backup for cellular service outages.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Connection Types </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606" y="1532956"/>
            <a:ext cx="4581084" cy="26790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217" y="4373715"/>
            <a:ext cx="3315239" cy="1986346"/>
          </a:xfrm>
          <a:prstGeom prst="rect">
            <a:avLst/>
          </a:prstGeom>
        </p:spPr>
      </p:pic>
    </p:spTree>
    <p:extLst>
      <p:ext uri="{BB962C8B-B14F-4D97-AF65-F5344CB8AC3E}">
        <p14:creationId xmlns:p14="http://schemas.microsoft.com/office/powerpoint/2010/main" val="849343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Wireless and Mobile Security</a:t>
            </a:r>
            <a:endParaRPr lang="en-US" sz="2800" i="1" dirty="0"/>
          </a:p>
        </p:txBody>
      </p:sp>
      <p:sp>
        <p:nvSpPr>
          <p:cNvPr id="8" name="Rectangle 2"/>
          <p:cNvSpPr txBox="1">
            <a:spLocks noChangeArrowheads="1"/>
          </p:cNvSpPr>
          <p:nvPr/>
        </p:nvSpPr>
        <p:spPr bwMode="auto">
          <a:xfrm>
            <a:off x="5886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10</a:t>
            </a:r>
          </a:p>
        </p:txBody>
      </p:sp>
      <p:sp>
        <p:nvSpPr>
          <p:cNvPr id="9" name="Rectangle 2"/>
          <p:cNvSpPr txBox="1">
            <a:spLocks noChangeArrowheads="1"/>
          </p:cNvSpPr>
          <p:nvPr/>
        </p:nvSpPr>
        <p:spPr bwMode="auto">
          <a:xfrm>
            <a:off x="556567"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TextBox 5"/>
          <p:cNvSpPr txBox="1"/>
          <p:nvPr/>
        </p:nvSpPr>
        <p:spPr>
          <a:xfrm>
            <a:off x="588668" y="1217889"/>
            <a:ext cx="4815394" cy="4524315"/>
          </a:xfrm>
          <a:prstGeom prst="rect">
            <a:avLst/>
          </a:prstGeom>
          <a:noFill/>
        </p:spPr>
        <p:txBody>
          <a:bodyPr wrap="square" rtlCol="0">
            <a:spAutoFit/>
          </a:bodyPr>
          <a:lstStyle/>
          <a:p>
            <a:pPr lvl="1" algn="ctr"/>
            <a:r>
              <a:rPr lang="en-US" b="1" dirty="0">
                <a:solidFill>
                  <a:srgbClr val="0070C0"/>
                </a:solidFill>
              </a:rPr>
              <a:t>BYOD – Bring Your Own Device </a:t>
            </a:r>
          </a:p>
          <a:p>
            <a:endParaRPr lang="en-US" dirty="0"/>
          </a:p>
          <a:p>
            <a:pPr marL="285750" indent="-285750">
              <a:buFont typeface="Arial" panose="020B0604020202020204" pitchFamily="34" charset="0"/>
              <a:buChar char="•"/>
            </a:pPr>
            <a:r>
              <a:rPr lang="en-US" dirty="0"/>
              <a:t>Connect to Guest Network to protect against viruses</a:t>
            </a:r>
          </a:p>
          <a:p>
            <a:pPr marL="285750" indent="-285750">
              <a:buFont typeface="Arial" panose="020B0604020202020204" pitchFamily="34" charset="0"/>
              <a:buChar char="•"/>
            </a:pPr>
            <a:r>
              <a:rPr lang="en-US" dirty="0"/>
              <a:t>Use of mobile devices on company property</a:t>
            </a:r>
          </a:p>
          <a:p>
            <a:pPr marL="285750" indent="-285750">
              <a:buFont typeface="Arial" panose="020B0604020202020204" pitchFamily="34" charset="0"/>
              <a:buChar char="•"/>
            </a:pPr>
            <a:r>
              <a:rPr lang="en-US" dirty="0"/>
              <a:t>Data ownership on personal devices</a:t>
            </a:r>
          </a:p>
          <a:p>
            <a:pPr marL="285750" indent="-285750">
              <a:buFont typeface="Arial" panose="020B0604020202020204" pitchFamily="34" charset="0"/>
              <a:buChar char="•"/>
            </a:pPr>
            <a:r>
              <a:rPr lang="en-US" dirty="0"/>
              <a:t>Adherence to corporate policies </a:t>
            </a:r>
          </a:p>
          <a:p>
            <a:pPr marL="285750" indent="-285750">
              <a:buFont typeface="Arial" panose="020B0604020202020204" pitchFamily="34" charset="0"/>
              <a:buChar char="•"/>
            </a:pPr>
            <a:r>
              <a:rPr lang="en-US" dirty="0"/>
              <a:t>Legal concerns with personal device doing corporate activities</a:t>
            </a:r>
          </a:p>
          <a:p>
            <a:pPr marL="285750" indent="-285750">
              <a:buFont typeface="Arial" panose="020B0604020202020204" pitchFamily="34" charset="0"/>
              <a:buChar char="•"/>
            </a:pPr>
            <a:r>
              <a:rPr lang="en-US" dirty="0"/>
              <a:t>Technical concerns / technical support </a:t>
            </a:r>
          </a:p>
          <a:p>
            <a:pPr marL="285750" indent="-285750">
              <a:buFont typeface="Arial" panose="020B0604020202020204" pitchFamily="34" charset="0"/>
              <a:buChar char="•"/>
            </a:pPr>
            <a:r>
              <a:rPr lang="en-US" dirty="0"/>
              <a:t>Maintaining current patches </a:t>
            </a:r>
          </a:p>
          <a:p>
            <a:pPr marL="285750" indent="-285750">
              <a:buFont typeface="Arial" panose="020B0604020202020204" pitchFamily="34" charset="0"/>
              <a:buChar char="•"/>
            </a:pPr>
            <a:r>
              <a:rPr lang="en-US" dirty="0"/>
              <a:t>Personal device having corporate proprietary information</a:t>
            </a:r>
          </a:p>
          <a:p>
            <a:pPr marL="285750" indent="-285750">
              <a:buFont typeface="Arial" panose="020B0604020202020204" pitchFamily="34" charset="0"/>
              <a:buChar char="•"/>
            </a:pPr>
            <a:r>
              <a:rPr lang="en-US" dirty="0"/>
              <a:t>Acceptable Use policy</a:t>
            </a:r>
          </a:p>
          <a:p>
            <a:pPr marL="285750" indent="-285750">
              <a:buFont typeface="Arial" panose="020B0604020202020204" pitchFamily="34" charset="0"/>
              <a:buChar char="•"/>
            </a:pPr>
            <a:r>
              <a:rPr lang="en-US" dirty="0"/>
              <a:t>Exfiltration of data </a:t>
            </a:r>
          </a:p>
        </p:txBody>
      </p:sp>
      <p:sp>
        <p:nvSpPr>
          <p:cNvPr id="7" name="Rectangle 6"/>
          <p:cNvSpPr/>
          <p:nvPr/>
        </p:nvSpPr>
        <p:spPr>
          <a:xfrm>
            <a:off x="4025959" y="800961"/>
            <a:ext cx="4142969"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Mobile Devices</a:t>
            </a:r>
            <a:endParaRPr lang="en-US" sz="20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431" y="1997411"/>
            <a:ext cx="5759102" cy="3149509"/>
          </a:xfrm>
          <a:prstGeom prst="rect">
            <a:avLst/>
          </a:prstGeom>
        </p:spPr>
      </p:pic>
    </p:spTree>
    <p:extLst>
      <p:ext uri="{BB962C8B-B14F-4D97-AF65-F5344CB8AC3E}">
        <p14:creationId xmlns:p14="http://schemas.microsoft.com/office/powerpoint/2010/main" val="2004781920"/>
      </p:ext>
    </p:extLst>
  </p:cSld>
  <p:clrMapOvr>
    <a:masterClrMapping/>
  </p:clrMapOvr>
  <p:transition>
    <p:fade/>
  </p:transition>
</p:sld>
</file>

<file path=ppt/theme/theme1.xml><?xml version="1.0" encoding="utf-8"?>
<a:theme xmlns:a="http://schemas.openxmlformats.org/drawingml/2006/main" name="4_US Consulting Report Template_R1.5V_120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 Consulting Report Template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12700" cap="rnd" algn="ctr">
          <a:noFill/>
          <a:miter lim="800000"/>
          <a:headEnd/>
          <a:tailEnd/>
        </a:ln>
      </a:spPr>
      <a:bodyPr lIns="182880" anchor="ctr" anchorCtr="1"/>
      <a:lstStyle>
        <a:defPPr algn="ctr" eaLnBrk="0" hangingPunct="0">
          <a:lnSpc>
            <a:spcPct val="106000"/>
          </a:lnSpc>
          <a:defRPr b="1">
            <a:solidFill>
              <a:schemeClr val="bg1"/>
            </a:solidFill>
          </a:defRPr>
        </a:defPPr>
      </a:lstStyle>
    </a:spDef>
    <a:lnDef>
      <a:spPr bwMode="auto">
        <a:xfrm>
          <a:off x="0" y="0"/>
          <a:ext cx="1" cy="1"/>
        </a:xfrm>
        <a:custGeom>
          <a:avLst/>
          <a:gdLst/>
          <a:ahLst/>
          <a:cxnLst/>
          <a:rect l="0" t="0" r="0" b="0"/>
          <a:pathLst/>
        </a:custGeom>
        <a:solidFill>
          <a:schemeClr val="accent2"/>
        </a:solidFill>
        <a:ln w="12700" cap="flat" cmpd="sng" algn="ctr">
          <a:solidFill>
            <a:schemeClr val="accent1"/>
          </a:solidFill>
          <a:prstDash val="solid"/>
          <a:round/>
          <a:headEnd type="none" w="med" len="med"/>
          <a:tailEnd type="none" w="med" len="med"/>
        </a:ln>
        <a:effectLst/>
      </a:spPr>
      <a:bodyPr vert="horz" wrap="square" lIns="73152" tIns="73152" rIns="73152" bIns="73152" numCol="1" anchor="t" anchorCtr="0" compatLnSpc="1">
        <a:prstTxWarp prst="textNoShape">
          <a:avLst/>
        </a:prstTxWarp>
      </a:bodyPr>
      <a:lstStyle>
        <a:def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defRPr kumimoji="0" lang="en-US" sz="1100" b="0" i="0" u="none" strike="noStrike" cap="none" normalizeH="0" baseline="0" smtClean="0">
            <a:ln>
              <a:noFill/>
            </a:ln>
            <a:solidFill>
              <a:schemeClr val="tx1"/>
            </a:solidFill>
            <a:effectLst/>
            <a:latin typeface="Arial" charset="0"/>
          </a:defRPr>
        </a:defPPr>
      </a:lstStyle>
    </a:lnDef>
    <a:txDef>
      <a:spPr/>
      <a:bodyPr/>
      <a:lstStyle>
        <a:defPPr marL="169863" indent="-168275" algn="l" rtl="0" fontAlgn="base">
          <a:lnSpc>
            <a:spcPct val="106000"/>
          </a:lnSpc>
          <a:spcBef>
            <a:spcPct val="80000"/>
          </a:spcBef>
          <a:spcAft>
            <a:spcPct val="0"/>
          </a:spcAft>
          <a:buClr>
            <a:srgbClr val="000000"/>
          </a:buClr>
          <a:buFont typeface="Wingdings 2" pitchFamily="18" charset="2"/>
          <a:buChar char="¡"/>
          <a:defRPr sz="1100" kern="1200" dirty="0">
            <a:solidFill>
              <a:srgbClr val="000000"/>
            </a:solidFill>
            <a:latin typeface="Arial"/>
            <a:ea typeface="+mn-ea"/>
            <a:cs typeface="Arial" charset="0"/>
          </a:defRPr>
        </a:defPPr>
      </a:lstStyle>
    </a:txDef>
  </a:objectDefaults>
  <a:extraClrSchemeLst>
    <a:extraClrScheme>
      <a:clrScheme name="US Consulting Report Template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 Consulting On-screen XS WHT_R1.5V_0411">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US Consulting On-screen XS WHT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On-screen XS WHT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XS WHT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XS WHT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XS WHT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XS WHT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XS WHT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XS WHT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XS WHT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XS WHT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XS WHT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08D6BC92FF5948BB3F8DF9B90A472C" ma:contentTypeVersion="" ma:contentTypeDescription="Create a new document." ma:contentTypeScope="" ma:versionID="a762b08acac31071d6ae3d54f8cdc2bb">
  <xsd:schema xmlns:xsd="http://www.w3.org/2001/XMLSchema" xmlns:xs="http://www.w3.org/2001/XMLSchema" xmlns:p="http://schemas.microsoft.com/office/2006/metadata/properties" targetNamespace="http://schemas.microsoft.com/office/2006/metadata/properties" ma:root="true" ma:fieldsID="ef368cc693a4d331d966ffd40197669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EA34F6-B1C0-48CA-86DC-B1B1C75E6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1E23D3-FE00-47A6-83B8-32A05D561C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D3D8CB-C45D-4D89-A746-83FE362A8E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77670</TotalTime>
  <Words>2785</Words>
  <Application>Microsoft Office PowerPoint</Application>
  <PresentationFormat>Widescreen</PresentationFormat>
  <Paragraphs>503</Paragraphs>
  <Slides>37</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Footlight MT Light</vt:lpstr>
      <vt:lpstr>Times New Roman</vt:lpstr>
      <vt:lpstr>Wingdings</vt:lpstr>
      <vt:lpstr>Wingdings 2</vt:lpstr>
      <vt:lpstr>4_US Consulting Report Template_R1.5V_1208</vt:lpstr>
      <vt:lpstr>US Consulting On-screen XS WHT_R1.5V_0411</vt:lpstr>
      <vt:lpstr>USDC Information Technology Center of Excellence (IT-CoE)</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Wireless and Mobile Security</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Padma</dc:creator>
  <cp:lastModifiedBy>Reeves, Jim</cp:lastModifiedBy>
  <cp:revision>608</cp:revision>
  <cp:lastPrinted>2016-08-23T16:25:56Z</cp:lastPrinted>
  <dcterms:created xsi:type="dcterms:W3CDTF">2015-01-28T22:26:41Z</dcterms:created>
  <dcterms:modified xsi:type="dcterms:W3CDTF">2021-07-12T20:22:00Z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0x0101003008D6BC92FF5948BB3F8DF9B90A472C</vt:lpwstr>
  </property>
  <property fmtid="{D5CDD505-2E9C-101B-9397-08002B2CF9AE}" pid="3" name="MSIP_Label_ea60d57e-af5b-4752-ac57-3e4f28ca11dc_Enabled">
    <vt:lpwstr>true</vt:lpwstr>
  </property>
  <property fmtid="{D5CDD505-2E9C-101B-9397-08002B2CF9AE}" pid="4" name="MSIP_Label_ea60d57e-af5b-4752-ac57-3e4f28ca11dc_SetDate">
    <vt:lpwstr>2021-07-12T20:21:36Z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bb9d42c0-acc8-4bab-8a5c-40eb975a657f</vt:lpwstr>
  </property>
  <property fmtid="{D5CDD505-2E9C-101B-9397-08002B2CF9AE}" pid="9" name="MSIP_Label_ea60d57e-af5b-4752-ac57-3e4f28ca11dc_ContentBits">
    <vt:lpwstr>0</vt:lpwstr>
  </property>
</Properties>
</file>